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315" r:id="rId3"/>
    <p:sldId id="326" r:id="rId4"/>
    <p:sldId id="314" r:id="rId5"/>
    <p:sldId id="256" r:id="rId6"/>
    <p:sldId id="317" r:id="rId7"/>
    <p:sldId id="261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271" r:id="rId16"/>
    <p:sldId id="325" r:id="rId17"/>
    <p:sldId id="283" r:id="rId18"/>
    <p:sldId id="284" r:id="rId19"/>
    <p:sldId id="285" r:id="rId20"/>
  </p:sldIdLst>
  <p:sldSz cx="9144000" cy="5715000" type="screen16x10"/>
  <p:notesSz cx="6858000" cy="9144000"/>
  <p:defaultTextStyle>
    <a:defPPr>
      <a:defRPr lang="fr-FR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4F6"/>
    <a:srgbClr val="B6C900"/>
    <a:srgbClr val="0097D9"/>
    <a:srgbClr val="115EA9"/>
    <a:srgbClr val="E85813"/>
    <a:srgbClr val="C60020"/>
    <a:srgbClr val="7EB7DC"/>
    <a:srgbClr val="F4A86D"/>
    <a:srgbClr val="EE6100"/>
    <a:srgbClr val="EA60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8"/>
    <p:restoredTop sz="94629"/>
  </p:normalViewPr>
  <p:slideViewPr>
    <p:cSldViewPr snapToGrid="0" snapToObjects="1">
      <p:cViewPr varScale="1">
        <p:scale>
          <a:sx n="116" d="100"/>
          <a:sy n="116" d="100"/>
        </p:scale>
        <p:origin x="1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913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318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251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80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32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8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902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856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378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56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661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7/17/18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591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AE_GROUP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4" Type="http://schemas.openxmlformats.org/officeDocument/2006/relationships/hyperlink" Target="https://www.facebook.com/CAE-GROUPE-543243412522878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twitter.com/CAE_GROUPE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4" Type="http://schemas.openxmlformats.org/officeDocument/2006/relationships/hyperlink" Target="https://www.facebook.com/CAE-GROUPE-543243412522878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AE_GROUPE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4" Type="http://schemas.openxmlformats.org/officeDocument/2006/relationships/hyperlink" Target="https://www.facebook.com/CAE-GROUPE-543243412522878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s://twitter.com/CAE_GROUPE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4" Type="http://schemas.openxmlformats.org/officeDocument/2006/relationships/hyperlink" Target="https://www.facebook.com/CAE-GROUPE-543243412522878/" TargetMode="External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twitter.com/CAE_GROUPE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10" Type="http://schemas.openxmlformats.org/officeDocument/2006/relationships/image" Target="../media/image13.png"/><Relationship Id="rId4" Type="http://schemas.openxmlformats.org/officeDocument/2006/relationships/hyperlink" Target="https://www.facebook.com/CAE-GROUPE-543243412522878/" TargetMode="External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hyperlink" Target="https://twitter.com/CAE_GROUPE" TargetMode="Externa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11" Type="http://schemas.openxmlformats.org/officeDocument/2006/relationships/image" Target="../media/image18.png"/><Relationship Id="rId5" Type="http://schemas.openxmlformats.org/officeDocument/2006/relationships/hyperlink" Target="https://plus.google.com/102434660862867563100" TargetMode="External"/><Relationship Id="rId10" Type="http://schemas.openxmlformats.org/officeDocument/2006/relationships/image" Target="../media/image17.png"/><Relationship Id="rId4" Type="http://schemas.openxmlformats.org/officeDocument/2006/relationships/hyperlink" Target="https://www.facebook.com/CAE-GROUPE-543243412522878/" TargetMode="External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pEDKsvqXdjBGn6Pw7k7GMQ" TargetMode="External"/><Relationship Id="rId3" Type="http://schemas.openxmlformats.org/officeDocument/2006/relationships/image" Target="../media/image30.png"/><Relationship Id="rId7" Type="http://schemas.openxmlformats.org/officeDocument/2006/relationships/hyperlink" Target="https://plus.google.com/102434660862867563100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CAE-GROUPE-543243412522878/" TargetMode="External"/><Relationship Id="rId5" Type="http://schemas.openxmlformats.org/officeDocument/2006/relationships/hyperlink" Target="https://twitter.com/CAE_GROUPE" TargetMode="Externa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CAE-GROUPE-543243412522878/" TargetMode="External"/><Relationship Id="rId3" Type="http://schemas.openxmlformats.org/officeDocument/2006/relationships/image" Target="../media/image32.png"/><Relationship Id="rId7" Type="http://schemas.openxmlformats.org/officeDocument/2006/relationships/hyperlink" Target="https://twitter.com/CAE_GROUP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hyperlink" Target="https://www.youtube.com/channel/UCpEDKsvqXdjBGn6Pw7k7GMQ" TargetMode="External"/><Relationship Id="rId4" Type="http://schemas.openxmlformats.org/officeDocument/2006/relationships/image" Target="../media/image33.png"/><Relationship Id="rId9" Type="http://schemas.openxmlformats.org/officeDocument/2006/relationships/hyperlink" Target="https://plus.google.com/1024346608628675631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E903064-062D-5640-B5DC-5106AAC5E175}"/>
              </a:ext>
            </a:extLst>
          </p:cNvPr>
          <p:cNvSpPr txBox="1"/>
          <p:nvPr/>
        </p:nvSpPr>
        <p:spPr>
          <a:xfrm>
            <a:off x="2280232" y="3004431"/>
            <a:ext cx="4788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B6C900"/>
                </a:solidFill>
                <a:latin typeface="SF Compact Display Light" panose="020B0304030202060204" pitchFamily="34" charset="77"/>
                <a:ea typeface="SF UI Display" pitchFamily="2" charset="0"/>
              </a:rPr>
              <a:t>CORPORATE </a:t>
            </a:r>
            <a:r>
              <a:rPr lang="fr-FR" sz="2800" b="1" dirty="0">
                <a:solidFill>
                  <a:schemeClr val="bg1"/>
                </a:solidFill>
                <a:latin typeface="SF Compact Display Black" panose="020B0304030202060204" pitchFamily="34" charset="77"/>
                <a:ea typeface="SF UI Display" pitchFamily="2" charset="0"/>
              </a:rPr>
              <a:t>PRESENTATION</a:t>
            </a:r>
            <a:r>
              <a:rPr lang="fr-FR" sz="28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" pitchFamily="2" charset="0"/>
              </a:rPr>
              <a:t> </a:t>
            </a:r>
            <a:endParaRPr lang="fr-FR" sz="2800" dirty="0">
              <a:solidFill>
                <a:srgbClr val="B6C900"/>
              </a:solidFill>
              <a:latin typeface="SF Compact Display Light" panose="020B0304030202060204" pitchFamily="34" charset="77"/>
              <a:ea typeface="SF UI Display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21A3C59-7824-6B4D-B53F-D0FF3C86BA6F}"/>
              </a:ext>
            </a:extLst>
          </p:cNvPr>
          <p:cNvSpPr txBox="1"/>
          <p:nvPr/>
        </p:nvSpPr>
        <p:spPr>
          <a:xfrm>
            <a:off x="1644772" y="4201564"/>
            <a:ext cx="6059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B6C900"/>
                </a:solidFill>
                <a:latin typeface="SF Compact Display Light" panose="020B0304030202060204" pitchFamily="34" charset="77"/>
                <a:ea typeface="SF UI Display" pitchFamily="2" charset="0"/>
              </a:rPr>
              <a:t>TKH GROUP </a:t>
            </a:r>
            <a:r>
              <a:rPr lang="fr-FR" sz="2000" b="1" dirty="0">
                <a:solidFill>
                  <a:schemeClr val="bg1"/>
                </a:solidFill>
                <a:latin typeface="SF Compact Display Black" panose="020B0304030202060204" pitchFamily="34" charset="77"/>
                <a:ea typeface="SF UI Display Ultralight" pitchFamily="2" charset="0"/>
                <a:cs typeface="Arial" panose="020B0604020202020204" pitchFamily="34" charset="0"/>
              </a:rPr>
              <a:t>The Solution provider</a:t>
            </a:r>
            <a:endParaRPr lang="fr-FR" sz="2000" dirty="0">
              <a:solidFill>
                <a:srgbClr val="A2C72C"/>
              </a:solidFill>
              <a:latin typeface="SF Compact Display Light" panose="020B0304030202060204" pitchFamily="34" charset="77"/>
              <a:ea typeface="SF UI Display Ultralight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792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C1D6CB2-034C-C042-A99C-3B731F9EEFE9}"/>
              </a:ext>
            </a:extLst>
          </p:cNvPr>
          <p:cNvSpPr txBox="1"/>
          <p:nvPr/>
        </p:nvSpPr>
        <p:spPr>
          <a:xfrm>
            <a:off x="279363" y="1426860"/>
            <a:ext cx="44428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TKH Group,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is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an international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leading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operating group of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companies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based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in the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Netherlands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in the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Industrial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,Telecom and Building solutions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field</a:t>
            </a:r>
            <a:endParaRPr lang="fr-FR" sz="16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9661CD48-38C1-4240-A142-1AB11CF11CD3}"/>
              </a:ext>
            </a:extLst>
          </p:cNvPr>
          <p:cNvSpPr/>
          <p:nvPr/>
        </p:nvSpPr>
        <p:spPr>
          <a:xfrm>
            <a:off x="412543" y="3318271"/>
            <a:ext cx="125427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AE863CD6-31C8-E44D-9A97-AA5B3BD1C50B}"/>
              </a:ext>
            </a:extLst>
          </p:cNvPr>
          <p:cNvSpPr/>
          <p:nvPr/>
        </p:nvSpPr>
        <p:spPr>
          <a:xfrm>
            <a:off x="412543" y="3552487"/>
            <a:ext cx="125427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589682-5253-944C-81E8-6D8E45C0F6F9}"/>
              </a:ext>
            </a:extLst>
          </p:cNvPr>
          <p:cNvSpPr txBox="1"/>
          <p:nvPr/>
        </p:nvSpPr>
        <p:spPr>
          <a:xfrm>
            <a:off x="561245" y="3181949"/>
            <a:ext cx="421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Stock List Euronext</a:t>
            </a:r>
          </a:p>
          <a:p>
            <a:pPr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88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years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of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experience</a:t>
            </a:r>
            <a:endParaRPr lang="fr-FR" sz="16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C0F2F0DB-2321-3748-8B87-8549DC761C05}"/>
              </a:ext>
            </a:extLst>
          </p:cNvPr>
          <p:cNvSpPr/>
          <p:nvPr/>
        </p:nvSpPr>
        <p:spPr>
          <a:xfrm rot="8100000">
            <a:off x="6055697" y="1614059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ous-titre 2">
            <a:extLst>
              <a:ext uri="{FF2B5EF4-FFF2-40B4-BE49-F238E27FC236}">
                <a16:creationId xmlns:a16="http://schemas.microsoft.com/office/drawing/2014/main" id="{71F85B58-AD5E-2146-8013-AEEAFE5D8DC7}"/>
              </a:ext>
            </a:extLst>
          </p:cNvPr>
          <p:cNvSpPr txBox="1">
            <a:spLocks/>
          </p:cNvSpPr>
          <p:nvPr/>
        </p:nvSpPr>
        <p:spPr>
          <a:xfrm>
            <a:off x="5884402" y="1804635"/>
            <a:ext cx="1268108" cy="631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1,484€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Mds</a:t>
            </a:r>
            <a:endParaRPr kumimoji="0" lang="fr-FR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游ゴシック" panose="020B0400000000000000" pitchFamily="34" charset="-128"/>
              <a:cs typeface="Arial Black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E6631AF-936E-3748-8F40-74FB5D7A45BF}"/>
              </a:ext>
            </a:extLst>
          </p:cNvPr>
          <p:cNvSpPr txBox="1"/>
          <p:nvPr/>
        </p:nvSpPr>
        <p:spPr>
          <a:xfrm>
            <a:off x="5916621" y="2711597"/>
            <a:ext cx="1256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Turnover 2017</a:t>
            </a:r>
          </a:p>
        </p:txBody>
      </p:sp>
      <p:sp>
        <p:nvSpPr>
          <p:cNvPr id="13" name="Larme 12">
            <a:extLst>
              <a:ext uri="{FF2B5EF4-FFF2-40B4-BE49-F238E27FC236}">
                <a16:creationId xmlns:a16="http://schemas.microsoft.com/office/drawing/2014/main" id="{6801FA56-AF14-B644-8146-A884F5E1783D}"/>
              </a:ext>
            </a:extLst>
          </p:cNvPr>
          <p:cNvSpPr/>
          <p:nvPr/>
        </p:nvSpPr>
        <p:spPr>
          <a:xfrm rot="8100000">
            <a:off x="7548710" y="1614059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ous-titre 2">
            <a:extLst>
              <a:ext uri="{FF2B5EF4-FFF2-40B4-BE49-F238E27FC236}">
                <a16:creationId xmlns:a16="http://schemas.microsoft.com/office/drawing/2014/main" id="{68BAF7F9-E0E1-404C-B6BF-D6993EDCA63C}"/>
              </a:ext>
            </a:extLst>
          </p:cNvPr>
          <p:cNvSpPr txBox="1">
            <a:spLocks/>
          </p:cNvSpPr>
          <p:nvPr/>
        </p:nvSpPr>
        <p:spPr>
          <a:xfrm>
            <a:off x="7399419" y="1784289"/>
            <a:ext cx="1268108" cy="631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22,2%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of To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A0FB11F-096F-2F4D-9896-ABC061226168}"/>
              </a:ext>
            </a:extLst>
          </p:cNvPr>
          <p:cNvSpPr txBox="1"/>
          <p:nvPr/>
        </p:nvSpPr>
        <p:spPr>
          <a:xfrm>
            <a:off x="7574688" y="2707261"/>
            <a:ext cx="917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Innovation</a:t>
            </a:r>
          </a:p>
        </p:txBody>
      </p:sp>
      <p:sp>
        <p:nvSpPr>
          <p:cNvPr id="16" name="Larme 15">
            <a:extLst>
              <a:ext uri="{FF2B5EF4-FFF2-40B4-BE49-F238E27FC236}">
                <a16:creationId xmlns:a16="http://schemas.microsoft.com/office/drawing/2014/main" id="{343DAFE9-01C3-DD43-B075-546BC596DD10}"/>
              </a:ext>
            </a:extLst>
          </p:cNvPr>
          <p:cNvSpPr/>
          <p:nvPr/>
        </p:nvSpPr>
        <p:spPr>
          <a:xfrm rot="8100000">
            <a:off x="6077637" y="3344876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ED9B1DAB-18A7-3D4F-B599-334BB4D217C0}"/>
              </a:ext>
            </a:extLst>
          </p:cNvPr>
          <p:cNvSpPr txBox="1">
            <a:spLocks/>
          </p:cNvSpPr>
          <p:nvPr/>
        </p:nvSpPr>
        <p:spPr>
          <a:xfrm>
            <a:off x="5906342" y="3530484"/>
            <a:ext cx="1268108" cy="631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151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M€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50AF83A-52ED-D349-A496-B406E04C7F2F}"/>
              </a:ext>
            </a:extLst>
          </p:cNvPr>
          <p:cNvSpPr txBox="1"/>
          <p:nvPr/>
        </p:nvSpPr>
        <p:spPr>
          <a:xfrm>
            <a:off x="6126792" y="4447259"/>
            <a:ext cx="827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EBITA</a:t>
            </a:r>
          </a:p>
        </p:txBody>
      </p:sp>
      <p:sp>
        <p:nvSpPr>
          <p:cNvPr id="19" name="Larme 18">
            <a:extLst>
              <a:ext uri="{FF2B5EF4-FFF2-40B4-BE49-F238E27FC236}">
                <a16:creationId xmlns:a16="http://schemas.microsoft.com/office/drawing/2014/main" id="{2E601012-2C38-BA4E-A925-0E5BB0AF90C8}"/>
              </a:ext>
            </a:extLst>
          </p:cNvPr>
          <p:cNvSpPr/>
          <p:nvPr/>
        </p:nvSpPr>
        <p:spPr>
          <a:xfrm rot="8100000">
            <a:off x="7548712" y="3344025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444F6A66-304F-5D4F-83EB-F3939902D9C4}"/>
              </a:ext>
            </a:extLst>
          </p:cNvPr>
          <p:cNvSpPr txBox="1">
            <a:spLocks/>
          </p:cNvSpPr>
          <p:nvPr/>
        </p:nvSpPr>
        <p:spPr>
          <a:xfrm>
            <a:off x="7377417" y="3672262"/>
            <a:ext cx="1268108" cy="3193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10,2%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16162D7-B294-7548-BB7A-F8709F2F1A7F}"/>
              </a:ext>
            </a:extLst>
          </p:cNvPr>
          <p:cNvSpPr txBox="1"/>
          <p:nvPr/>
        </p:nvSpPr>
        <p:spPr>
          <a:xfrm>
            <a:off x="7597865" y="4447259"/>
            <a:ext cx="827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ROS</a:t>
            </a:r>
          </a:p>
        </p:txBody>
      </p:sp>
      <p:sp>
        <p:nvSpPr>
          <p:cNvPr id="22" name="Shape 41">
            <a:hlinkClick r:id="rId3"/>
            <a:extLst>
              <a:ext uri="{FF2B5EF4-FFF2-40B4-BE49-F238E27FC236}">
                <a16:creationId xmlns:a16="http://schemas.microsoft.com/office/drawing/2014/main" id="{30961DBC-D45F-5D47-9A8A-6AD7C3C008F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42">
            <a:hlinkClick r:id="rId4"/>
            <a:extLst>
              <a:ext uri="{FF2B5EF4-FFF2-40B4-BE49-F238E27FC236}">
                <a16:creationId xmlns:a16="http://schemas.microsoft.com/office/drawing/2014/main" id="{5EEE2DA6-A348-9940-BE2C-9A84D090D40A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43">
            <a:hlinkClick r:id="rId5"/>
            <a:extLst>
              <a:ext uri="{FF2B5EF4-FFF2-40B4-BE49-F238E27FC236}">
                <a16:creationId xmlns:a16="http://schemas.microsoft.com/office/drawing/2014/main" id="{AE78E1E3-8C69-2F41-919F-BFECA181D857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44">
            <a:hlinkClick r:id="rId6"/>
            <a:extLst>
              <a:ext uri="{FF2B5EF4-FFF2-40B4-BE49-F238E27FC236}">
                <a16:creationId xmlns:a16="http://schemas.microsoft.com/office/drawing/2014/main" id="{7648C4EC-FB49-BB47-8C3D-70C4D7A26346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Larme 25">
            <a:extLst>
              <a:ext uri="{FF2B5EF4-FFF2-40B4-BE49-F238E27FC236}">
                <a16:creationId xmlns:a16="http://schemas.microsoft.com/office/drawing/2014/main" id="{C0FE17DA-3271-E64B-B8DB-0671E8B31606}"/>
              </a:ext>
            </a:extLst>
          </p:cNvPr>
          <p:cNvSpPr/>
          <p:nvPr/>
        </p:nvSpPr>
        <p:spPr>
          <a:xfrm rot="8100000">
            <a:off x="4150749" y="2422432"/>
            <a:ext cx="1367054" cy="1367054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80E4DB23-C9FF-F54B-B2D1-914D3CBD5A2F}"/>
              </a:ext>
            </a:extLst>
          </p:cNvPr>
          <p:cNvSpPr txBox="1">
            <a:spLocks/>
          </p:cNvSpPr>
          <p:nvPr/>
        </p:nvSpPr>
        <p:spPr>
          <a:xfrm>
            <a:off x="4097498" y="2765143"/>
            <a:ext cx="1407488" cy="862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75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9FCC423-562D-2442-B170-99BE7380C080}"/>
              </a:ext>
            </a:extLst>
          </p:cNvPr>
          <p:cNvSpPr txBox="1"/>
          <p:nvPr/>
        </p:nvSpPr>
        <p:spPr>
          <a:xfrm>
            <a:off x="4107816" y="4132018"/>
            <a:ext cx="1451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6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Subsidiaries</a:t>
            </a:r>
            <a:endParaRPr lang="fr-FR" sz="1600" dirty="0">
              <a:solidFill>
                <a:prstClr val="white"/>
              </a:solidFill>
              <a:latin typeface="SF Compact Display" panose="020B0504030202060204" pitchFamily="34" charset="77"/>
              <a:ea typeface="SF UI Display Ultralight" pitchFamily="2" charset="0"/>
            </a:endParaRPr>
          </a:p>
          <a:p>
            <a:pPr lvl="0" algn="ctr">
              <a:defRPr/>
            </a:pPr>
            <a:r>
              <a:rPr lang="fr-FR" sz="16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&amp; </a:t>
            </a:r>
            <a:r>
              <a:rPr lang="fr-FR" sz="16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factories</a:t>
            </a:r>
            <a:endParaRPr lang="fr-FR" sz="1600" dirty="0">
              <a:solidFill>
                <a:prstClr val="white"/>
              </a:solidFill>
              <a:latin typeface="SF Compact Display" panose="020B0504030202060204" pitchFamily="34" charset="77"/>
              <a:ea typeface="SF UI Display Ultralight" pitchFamily="2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C03C868-05A7-264D-813A-64806F115F92}"/>
              </a:ext>
            </a:extLst>
          </p:cNvPr>
          <p:cNvSpPr txBox="1"/>
          <p:nvPr/>
        </p:nvSpPr>
        <p:spPr>
          <a:xfrm>
            <a:off x="279363" y="297747"/>
            <a:ext cx="2914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About TKH GROUP</a:t>
            </a:r>
          </a:p>
        </p:txBody>
      </p:sp>
    </p:spTree>
    <p:extLst>
      <p:ext uri="{BB962C8B-B14F-4D97-AF65-F5344CB8AC3E}">
        <p14:creationId xmlns:p14="http://schemas.microsoft.com/office/powerpoint/2010/main" val="1540149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38527" y="324589"/>
            <a:ext cx="3137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TKH GROUP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history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UI Display Heavy" pitchFamily="2" charset="0"/>
              <a:ea typeface="SF UI Display Heavy" pitchFamily="2" charset="0"/>
              <a:cs typeface="+mn-cs"/>
            </a:endParaRP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C0F2F0DB-2321-3748-8B87-8549DC761C05}"/>
              </a:ext>
            </a:extLst>
          </p:cNvPr>
          <p:cNvSpPr/>
          <p:nvPr/>
        </p:nvSpPr>
        <p:spPr>
          <a:xfrm rot="8100000">
            <a:off x="3201163" y="1486587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ous-titre 2">
            <a:extLst>
              <a:ext uri="{FF2B5EF4-FFF2-40B4-BE49-F238E27FC236}">
                <a16:creationId xmlns:a16="http://schemas.microsoft.com/office/drawing/2014/main" id="{71F85B58-AD5E-2146-8013-AEEAFE5D8DC7}"/>
              </a:ext>
            </a:extLst>
          </p:cNvPr>
          <p:cNvSpPr txBox="1">
            <a:spLocks/>
          </p:cNvSpPr>
          <p:nvPr/>
        </p:nvSpPr>
        <p:spPr>
          <a:xfrm>
            <a:off x="2973662" y="1733324"/>
            <a:ext cx="1378940" cy="547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11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TKF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Creation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+mn-ea"/>
              <a:cs typeface="Arial Black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E6631AF-936E-3748-8F40-74FB5D7A45BF}"/>
              </a:ext>
            </a:extLst>
          </p:cNvPr>
          <p:cNvSpPr txBox="1"/>
          <p:nvPr/>
        </p:nvSpPr>
        <p:spPr>
          <a:xfrm>
            <a:off x="3255860" y="2621296"/>
            <a:ext cx="8236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SF UI Display Ultralight" pitchFamily="2" charset="0"/>
              </a:rPr>
              <a:t>1930</a:t>
            </a:r>
          </a:p>
        </p:txBody>
      </p:sp>
      <p:sp>
        <p:nvSpPr>
          <p:cNvPr id="22" name="Shape 41">
            <a:hlinkClick r:id="rId3"/>
            <a:extLst>
              <a:ext uri="{FF2B5EF4-FFF2-40B4-BE49-F238E27FC236}">
                <a16:creationId xmlns:a16="http://schemas.microsoft.com/office/drawing/2014/main" id="{30961DBC-D45F-5D47-9A8A-6AD7C3C008F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42">
            <a:hlinkClick r:id="rId4"/>
            <a:extLst>
              <a:ext uri="{FF2B5EF4-FFF2-40B4-BE49-F238E27FC236}">
                <a16:creationId xmlns:a16="http://schemas.microsoft.com/office/drawing/2014/main" id="{5EEE2DA6-A348-9940-BE2C-9A84D090D40A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43">
            <a:hlinkClick r:id="rId5"/>
            <a:extLst>
              <a:ext uri="{FF2B5EF4-FFF2-40B4-BE49-F238E27FC236}">
                <a16:creationId xmlns:a16="http://schemas.microsoft.com/office/drawing/2014/main" id="{AE78E1E3-8C69-2F41-919F-BFECA181D857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44">
            <a:hlinkClick r:id="rId6"/>
            <a:extLst>
              <a:ext uri="{FF2B5EF4-FFF2-40B4-BE49-F238E27FC236}">
                <a16:creationId xmlns:a16="http://schemas.microsoft.com/office/drawing/2014/main" id="{7648C4EC-FB49-BB47-8C3D-70C4D7A26346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7" descr="Capture d’écran 2012-08-23 à 19.19.31.png">
            <a:extLst>
              <a:ext uri="{FF2B5EF4-FFF2-40B4-BE49-F238E27FC236}">
                <a16:creationId xmlns:a16="http://schemas.microsoft.com/office/drawing/2014/main" id="{CF66B4BD-834D-CA49-ABCE-F807957624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828014"/>
            <a:ext cx="2012411" cy="1403022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57D52221-0EA4-144A-8758-ACBAB58EA886}"/>
              </a:ext>
            </a:extLst>
          </p:cNvPr>
          <p:cNvSpPr txBox="1"/>
          <p:nvPr/>
        </p:nvSpPr>
        <p:spPr>
          <a:xfrm>
            <a:off x="2600241" y="3055008"/>
            <a:ext cx="2125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TKF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creation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</a:p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BV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Twentsche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Kaberlfabriek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manufacturing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unit</a:t>
            </a:r>
          </a:p>
        </p:txBody>
      </p:sp>
      <p:sp>
        <p:nvSpPr>
          <p:cNvPr id="34" name="Larme 33">
            <a:extLst>
              <a:ext uri="{FF2B5EF4-FFF2-40B4-BE49-F238E27FC236}">
                <a16:creationId xmlns:a16="http://schemas.microsoft.com/office/drawing/2014/main" id="{FE10A11B-98DB-5842-8B19-46D6C3AAC4E8}"/>
              </a:ext>
            </a:extLst>
          </p:cNvPr>
          <p:cNvSpPr/>
          <p:nvPr/>
        </p:nvSpPr>
        <p:spPr>
          <a:xfrm rot="8100000">
            <a:off x="5465078" y="1486586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25616E48-2C1D-E74C-8A06-F2172B406E32}"/>
              </a:ext>
            </a:extLst>
          </p:cNvPr>
          <p:cNvSpPr txBox="1">
            <a:spLocks/>
          </p:cNvSpPr>
          <p:nvPr/>
        </p:nvSpPr>
        <p:spPr>
          <a:xfrm>
            <a:off x="5271844" y="1790365"/>
            <a:ext cx="1345390" cy="4530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Stock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1200" b="1" dirty="0" err="1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market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+mn-ea"/>
              <a:cs typeface="Arial Black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D9B7E8A-9666-5047-9CFD-811C7E59B963}"/>
              </a:ext>
            </a:extLst>
          </p:cNvPr>
          <p:cNvSpPr txBox="1"/>
          <p:nvPr/>
        </p:nvSpPr>
        <p:spPr>
          <a:xfrm>
            <a:off x="5519775" y="2621295"/>
            <a:ext cx="8236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SF UI Display Ultralight" pitchFamily="2" charset="0"/>
              </a:rPr>
              <a:t>1952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8F94188-C22A-F847-A42B-5D9541C62C8B}"/>
              </a:ext>
            </a:extLst>
          </p:cNvPr>
          <p:cNvSpPr txBox="1"/>
          <p:nvPr/>
        </p:nvSpPr>
        <p:spPr>
          <a:xfrm>
            <a:off x="4864156" y="3055007"/>
            <a:ext cx="2125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Enter to the Stock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list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Euronext </a:t>
            </a:r>
          </a:p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(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Netherlands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)</a:t>
            </a:r>
          </a:p>
        </p:txBody>
      </p:sp>
      <p:sp>
        <p:nvSpPr>
          <p:cNvPr id="38" name="Larme 37">
            <a:extLst>
              <a:ext uri="{FF2B5EF4-FFF2-40B4-BE49-F238E27FC236}">
                <a16:creationId xmlns:a16="http://schemas.microsoft.com/office/drawing/2014/main" id="{17F3ED45-4857-9B4B-BBAC-47F822B53B6C}"/>
              </a:ext>
            </a:extLst>
          </p:cNvPr>
          <p:cNvSpPr/>
          <p:nvPr/>
        </p:nvSpPr>
        <p:spPr>
          <a:xfrm rot="8100000">
            <a:off x="7604153" y="1484232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6D80832-AC20-FF48-8F52-BBA364363072}"/>
              </a:ext>
            </a:extLst>
          </p:cNvPr>
          <p:cNvSpPr txBox="1"/>
          <p:nvPr/>
        </p:nvSpPr>
        <p:spPr>
          <a:xfrm>
            <a:off x="7658850" y="2618941"/>
            <a:ext cx="8236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SF UI Display Ultralight" pitchFamily="2" charset="0"/>
              </a:rPr>
              <a:t>1980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6E5F79A-835E-7544-BA79-7A9F074A55C7}"/>
              </a:ext>
            </a:extLst>
          </p:cNvPr>
          <p:cNvSpPr txBox="1"/>
          <p:nvPr/>
        </p:nvSpPr>
        <p:spPr>
          <a:xfrm>
            <a:off x="7150859" y="3068296"/>
            <a:ext cx="1940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N.V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Twentsche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Kabel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was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created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after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some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companies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acquisition </a:t>
            </a:r>
          </a:p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Stock transfert : TKF to TKH</a:t>
            </a:r>
          </a:p>
        </p:txBody>
      </p:sp>
      <p:sp>
        <p:nvSpPr>
          <p:cNvPr id="42" name="Sous-titre 2">
            <a:extLst>
              <a:ext uri="{FF2B5EF4-FFF2-40B4-BE49-F238E27FC236}">
                <a16:creationId xmlns:a16="http://schemas.microsoft.com/office/drawing/2014/main" id="{A980F275-6148-D14C-9F89-F0B6C759AC21}"/>
              </a:ext>
            </a:extLst>
          </p:cNvPr>
          <p:cNvSpPr txBox="1">
            <a:spLocks/>
          </p:cNvSpPr>
          <p:nvPr/>
        </p:nvSpPr>
        <p:spPr>
          <a:xfrm>
            <a:off x="7376652" y="1745790"/>
            <a:ext cx="1378940" cy="547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11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TKH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Creation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+mn-ea"/>
              <a:cs typeface="Arial Black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12EB667-5C8C-374B-B8AD-9508DE369C76}"/>
              </a:ext>
            </a:extLst>
          </p:cNvPr>
          <p:cNvSpPr txBox="1"/>
          <p:nvPr/>
        </p:nvSpPr>
        <p:spPr>
          <a:xfrm>
            <a:off x="5689005" y="4525856"/>
            <a:ext cx="751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2005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E304B83-4496-CD4C-AED3-F800C6A5322D}"/>
              </a:ext>
            </a:extLst>
          </p:cNvPr>
          <p:cNvSpPr txBox="1"/>
          <p:nvPr/>
        </p:nvSpPr>
        <p:spPr>
          <a:xfrm>
            <a:off x="5101616" y="4864410"/>
            <a:ext cx="196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93">
              <a:defRPr/>
            </a:pP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Twentsche</a:t>
            </a: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Kabel</a:t>
            </a: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Holding </a:t>
            </a: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becomes</a:t>
            </a: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TKH Group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47077AE-06BD-B449-987F-4C9A1951FD8D}"/>
              </a:ext>
            </a:extLst>
          </p:cNvPr>
          <p:cNvSpPr/>
          <p:nvPr/>
        </p:nvSpPr>
        <p:spPr>
          <a:xfrm>
            <a:off x="4079481" y="4305741"/>
            <a:ext cx="2983916" cy="1409259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12313386-6E69-9943-BB56-EC74F9B9DAC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6545" y="4525856"/>
            <a:ext cx="878958" cy="876871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7B0EE66F-19F2-994D-8927-FED4E29F9DD6}"/>
              </a:ext>
            </a:extLst>
          </p:cNvPr>
          <p:cNvSpPr/>
          <p:nvPr/>
        </p:nvSpPr>
        <p:spPr>
          <a:xfrm>
            <a:off x="-698271" y="1482804"/>
            <a:ext cx="3069180" cy="213577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152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F65ACDF-65C8-1E4C-9F55-E892B72014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2134" y="1453632"/>
            <a:ext cx="6353764" cy="358946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34527" y="340170"/>
            <a:ext cx="3443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TKH GROUP </a:t>
            </a:r>
            <a:r>
              <a:rPr lang="fr-FR" sz="2400" b="1" dirty="0" err="1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worldwide</a:t>
            </a:r>
            <a:endParaRPr lang="fr-FR" sz="2400" b="1" dirty="0">
              <a:solidFill>
                <a:prstClr val="white"/>
              </a:solidFill>
              <a:latin typeface="SF UI Display" pitchFamily="2" charset="0"/>
              <a:ea typeface="SF UI Display" pitchFamily="2" charset="0"/>
            </a:endParaRPr>
          </a:p>
        </p:txBody>
      </p:sp>
      <p:sp>
        <p:nvSpPr>
          <p:cNvPr id="22" name="Shape 41">
            <a:hlinkClick r:id="rId4"/>
            <a:extLst>
              <a:ext uri="{FF2B5EF4-FFF2-40B4-BE49-F238E27FC236}">
                <a16:creationId xmlns:a16="http://schemas.microsoft.com/office/drawing/2014/main" id="{30961DBC-D45F-5D47-9A8A-6AD7C3C008F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42">
            <a:hlinkClick r:id="rId5"/>
            <a:extLst>
              <a:ext uri="{FF2B5EF4-FFF2-40B4-BE49-F238E27FC236}">
                <a16:creationId xmlns:a16="http://schemas.microsoft.com/office/drawing/2014/main" id="{5EEE2DA6-A348-9940-BE2C-9A84D090D40A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43">
            <a:hlinkClick r:id="rId6"/>
            <a:extLst>
              <a:ext uri="{FF2B5EF4-FFF2-40B4-BE49-F238E27FC236}">
                <a16:creationId xmlns:a16="http://schemas.microsoft.com/office/drawing/2014/main" id="{AE78E1E3-8C69-2F41-919F-BFECA181D857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44">
            <a:hlinkClick r:id="rId7"/>
            <a:extLst>
              <a:ext uri="{FF2B5EF4-FFF2-40B4-BE49-F238E27FC236}">
                <a16:creationId xmlns:a16="http://schemas.microsoft.com/office/drawing/2014/main" id="{7648C4EC-FB49-BB47-8C3D-70C4D7A26346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Larme 32">
            <a:extLst>
              <a:ext uri="{FF2B5EF4-FFF2-40B4-BE49-F238E27FC236}">
                <a16:creationId xmlns:a16="http://schemas.microsoft.com/office/drawing/2014/main" id="{0F0250FB-CCB4-6947-A6BB-AFBF4E06969B}"/>
              </a:ext>
            </a:extLst>
          </p:cNvPr>
          <p:cNvSpPr/>
          <p:nvPr/>
        </p:nvSpPr>
        <p:spPr>
          <a:xfrm rot="8100000">
            <a:off x="6744096" y="3931873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85B7621-BA1A-7B4C-B5CA-851631428A33}"/>
              </a:ext>
            </a:extLst>
          </p:cNvPr>
          <p:cNvSpPr txBox="1">
            <a:spLocks/>
          </p:cNvSpPr>
          <p:nvPr/>
        </p:nvSpPr>
        <p:spPr>
          <a:xfrm>
            <a:off x="6550862" y="4224078"/>
            <a:ext cx="1268108" cy="348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5900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5705C4C-E45D-9349-BF6A-F868A52FCE31}"/>
              </a:ext>
            </a:extLst>
          </p:cNvPr>
          <p:cNvSpPr txBox="1"/>
          <p:nvPr/>
        </p:nvSpPr>
        <p:spPr>
          <a:xfrm>
            <a:off x="6600008" y="5057421"/>
            <a:ext cx="1221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2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Employees</a:t>
            </a:r>
            <a:endParaRPr lang="fr-FR" sz="1200" dirty="0">
              <a:solidFill>
                <a:prstClr val="white"/>
              </a:solidFill>
              <a:latin typeface="SF Compact Display" panose="020B0504030202060204" pitchFamily="34" charset="77"/>
              <a:ea typeface="SF UI Display Ultralight" pitchFamily="2" charset="0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193F3A1C-057D-9544-9469-50FE254863D9}"/>
              </a:ext>
            </a:extLst>
          </p:cNvPr>
          <p:cNvSpPr txBox="1">
            <a:spLocks/>
          </p:cNvSpPr>
          <p:nvPr/>
        </p:nvSpPr>
        <p:spPr>
          <a:xfrm>
            <a:off x="3983311" y="455161"/>
            <a:ext cx="1534251" cy="826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FR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+mn-ea"/>
              <a:cs typeface="Arial Black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BC8C02-A0F5-4649-8A15-88B11E76C57D}"/>
              </a:ext>
            </a:extLst>
          </p:cNvPr>
          <p:cNvGrpSpPr/>
          <p:nvPr/>
        </p:nvGrpSpPr>
        <p:grpSpPr>
          <a:xfrm>
            <a:off x="228757" y="3484702"/>
            <a:ext cx="990233" cy="544273"/>
            <a:chOff x="922446" y="2651140"/>
            <a:chExt cx="990233" cy="544273"/>
          </a:xfrm>
        </p:grpSpPr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AE747FA0-111B-2F40-8B19-AF72870CCAAF}"/>
                </a:ext>
              </a:extLst>
            </p:cNvPr>
            <p:cNvSpPr txBox="1"/>
            <p:nvPr/>
          </p:nvSpPr>
          <p:spPr>
            <a:xfrm>
              <a:off x="922447" y="2918414"/>
              <a:ext cx="9902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685793">
                <a:defRPr/>
              </a:pPr>
              <a:r>
                <a:rPr lang="fr-FR" sz="1200" dirty="0" err="1">
                  <a:solidFill>
                    <a:srgbClr val="FFFFFF"/>
                  </a:solidFill>
                  <a:latin typeface="SF Compact Display Light" panose="020B0304030202060204" pitchFamily="34" charset="77"/>
                  <a:ea typeface="SF UI Display" pitchFamily="2" charset="0"/>
                  <a:cs typeface="Arial" panose="020B0604020202020204" pitchFamily="34" charset="0"/>
                </a:rPr>
                <a:t>Netherlands</a:t>
              </a:r>
              <a:endPara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9D6A15C-D0FE-BE4E-8EE8-E2D6CA47DE7C}"/>
                </a:ext>
              </a:extLst>
            </p:cNvPr>
            <p:cNvSpPr txBox="1"/>
            <p:nvPr/>
          </p:nvSpPr>
          <p:spPr>
            <a:xfrm>
              <a:off x="922446" y="2651140"/>
              <a:ext cx="881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R="0" lvl="0" indent="0" defTabSz="685793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rPr>
                <a:t>19%</a:t>
              </a: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D2C6DC95-658B-A64F-A749-0505A1E44FA9}"/>
              </a:ext>
            </a:extLst>
          </p:cNvPr>
          <p:cNvSpPr txBox="1"/>
          <p:nvPr/>
        </p:nvSpPr>
        <p:spPr>
          <a:xfrm>
            <a:off x="1091988" y="3135229"/>
            <a:ext cx="21862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Asia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A41484A-E3BE-EC43-888C-9C35F419ED1E}"/>
              </a:ext>
            </a:extLst>
          </p:cNvPr>
          <p:cNvSpPr txBox="1"/>
          <p:nvPr/>
        </p:nvSpPr>
        <p:spPr>
          <a:xfrm>
            <a:off x="1091988" y="2867955"/>
            <a:ext cx="881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21%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66D0013-85E4-3E49-BF87-5EEA5D985ADF}"/>
              </a:ext>
            </a:extLst>
          </p:cNvPr>
          <p:cNvSpPr txBox="1"/>
          <p:nvPr/>
        </p:nvSpPr>
        <p:spPr>
          <a:xfrm>
            <a:off x="235290" y="3136256"/>
            <a:ext cx="764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Europe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7A46D6E-5A9A-4649-82E4-0509C3494CE6}"/>
              </a:ext>
            </a:extLst>
          </p:cNvPr>
          <p:cNvSpPr txBox="1"/>
          <p:nvPr/>
        </p:nvSpPr>
        <p:spPr>
          <a:xfrm>
            <a:off x="228758" y="2868982"/>
            <a:ext cx="881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46%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0F1B6B2-E5D8-5A4E-AD9C-F1ED982F5394}"/>
              </a:ext>
            </a:extLst>
          </p:cNvPr>
          <p:cNvGrpSpPr/>
          <p:nvPr/>
        </p:nvGrpSpPr>
        <p:grpSpPr>
          <a:xfrm>
            <a:off x="1091987" y="3484702"/>
            <a:ext cx="2186231" cy="544273"/>
            <a:chOff x="1342908" y="3263039"/>
            <a:chExt cx="2186231" cy="544273"/>
          </a:xfrm>
        </p:grpSpPr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BC773F4F-67FA-8047-9175-90FDB5FCAED1}"/>
                </a:ext>
              </a:extLst>
            </p:cNvPr>
            <p:cNvSpPr txBox="1"/>
            <p:nvPr/>
          </p:nvSpPr>
          <p:spPr>
            <a:xfrm>
              <a:off x="1342908" y="3530313"/>
              <a:ext cx="21862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Compact Display Light" panose="020B0304030202060204" pitchFamily="34" charset="77"/>
                  <a:ea typeface="SF UI Display" pitchFamily="2" charset="0"/>
                  <a:cs typeface="Arial" panose="020B0604020202020204" pitchFamily="34" charset="0"/>
                </a:rPr>
                <a:t>North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Compact Display Light" panose="020B0304030202060204" pitchFamily="34" charset="77"/>
                  <a:ea typeface="SF UI Display" pitchFamily="2" charset="0"/>
                  <a:cs typeface="Arial" panose="020B0604020202020204" pitchFamily="34" charset="0"/>
                </a:rPr>
                <a:t> </a:t>
              </a:r>
              <a:r>
                <a:rPr kumimoji="0" lang="fr-F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Compact Display Light" panose="020B0304030202060204" pitchFamily="34" charset="77"/>
                  <a:ea typeface="SF UI Display" pitchFamily="2" charset="0"/>
                  <a:cs typeface="Arial" panose="020B0604020202020204" pitchFamily="34" charset="0"/>
                </a:rPr>
                <a:t>America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96EF0285-00EC-E24F-BB8A-13065437BD4B}"/>
                </a:ext>
              </a:extLst>
            </p:cNvPr>
            <p:cNvSpPr txBox="1"/>
            <p:nvPr/>
          </p:nvSpPr>
          <p:spPr>
            <a:xfrm>
              <a:off x="1342908" y="3263039"/>
              <a:ext cx="881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R="0" lvl="0" indent="0" defTabSz="685793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rPr>
                <a:t>10%</a:t>
              </a: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0C9CBD7-9139-9743-ABE5-FF911FFA6771}"/>
              </a:ext>
            </a:extLst>
          </p:cNvPr>
          <p:cNvGrpSpPr/>
          <p:nvPr/>
        </p:nvGrpSpPr>
        <p:grpSpPr>
          <a:xfrm>
            <a:off x="2524201" y="3484702"/>
            <a:ext cx="2186231" cy="544273"/>
            <a:chOff x="1342908" y="3920484"/>
            <a:chExt cx="2186231" cy="544273"/>
          </a:xfrm>
        </p:grpSpPr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18C283F4-3BA2-2A46-9479-66285768F9B7}"/>
                </a:ext>
              </a:extLst>
            </p:cNvPr>
            <p:cNvSpPr txBox="1"/>
            <p:nvPr/>
          </p:nvSpPr>
          <p:spPr>
            <a:xfrm>
              <a:off x="1342908" y="4187758"/>
              <a:ext cx="21862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Compact Display Light" panose="020B0304030202060204" pitchFamily="34" charset="77"/>
                  <a:ea typeface="SF UI Display" pitchFamily="2" charset="0"/>
                  <a:cs typeface="Arial" panose="020B0604020202020204" pitchFamily="34" charset="0"/>
                </a:rPr>
                <a:t>Others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7DA48753-D030-7D44-BC2A-03EF82E488E1}"/>
                </a:ext>
              </a:extLst>
            </p:cNvPr>
            <p:cNvSpPr txBox="1"/>
            <p:nvPr/>
          </p:nvSpPr>
          <p:spPr>
            <a:xfrm>
              <a:off x="1342908" y="3920484"/>
              <a:ext cx="881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R="0" lvl="0" indent="0" defTabSz="685793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rPr>
                <a:t>4%</a:t>
              </a: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6EC4B2B6-29E5-244C-A51B-62283C95BC0B}"/>
              </a:ext>
            </a:extLst>
          </p:cNvPr>
          <p:cNvSpPr txBox="1"/>
          <p:nvPr/>
        </p:nvSpPr>
        <p:spPr>
          <a:xfrm>
            <a:off x="231963" y="1517526"/>
            <a:ext cx="3751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GEOGRAPHICAL</a:t>
            </a:r>
          </a:p>
          <a:p>
            <a:pPr lvl="0">
              <a:defRPr/>
            </a:pPr>
            <a:r>
              <a:rPr lang="fr-FR" sz="16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DISTRIBUTION OF </a:t>
            </a:r>
          </a:p>
          <a:p>
            <a:pPr lvl="0">
              <a:defRPr/>
            </a:pPr>
            <a:r>
              <a:rPr lang="fr-FR" sz="16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TURNOVER</a:t>
            </a: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C0F2F0DB-2321-3748-8B87-8549DC761C05}"/>
              </a:ext>
            </a:extLst>
          </p:cNvPr>
          <p:cNvSpPr/>
          <p:nvPr/>
        </p:nvSpPr>
        <p:spPr>
          <a:xfrm rot="8100000">
            <a:off x="5368200" y="1199413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9E8124F-1993-494C-8FA3-3B24DCFAF6FA}"/>
              </a:ext>
            </a:extLst>
          </p:cNvPr>
          <p:cNvSpPr txBox="1"/>
          <p:nvPr/>
        </p:nvSpPr>
        <p:spPr>
          <a:xfrm>
            <a:off x="5263347" y="1396219"/>
            <a:ext cx="1142717" cy="5822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defTabSz="457200">
              <a:spcBef>
                <a:spcPct val="20000"/>
              </a:spcBef>
              <a:defRPr/>
            </a:pPr>
            <a:r>
              <a:rPr lang="fr-FR" sz="900" b="1" dirty="0" err="1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Headquarter</a:t>
            </a:r>
            <a:r>
              <a:rPr lang="fr-FR" sz="9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 in </a:t>
            </a:r>
            <a:r>
              <a:rPr lang="fr-FR" sz="900" b="1" dirty="0" err="1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Haaksbergen</a:t>
            </a:r>
            <a:r>
              <a:rPr lang="fr-FR" sz="9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 (</a:t>
            </a:r>
            <a:r>
              <a:rPr lang="fr-FR" sz="900" b="1" dirty="0" err="1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Netherlands</a:t>
            </a:r>
            <a:r>
              <a:rPr lang="fr-FR" sz="9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82256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375878"/>
            <a:ext cx="3292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SF UI Display Heavy" pitchFamily="2" charset="0"/>
                <a:ea typeface="SF UI Display Heavy" pitchFamily="2" charset="0"/>
              </a:rPr>
              <a:t>TKH GROUP </a:t>
            </a:r>
            <a:r>
              <a:rPr lang="fr-FR" sz="2400" b="1" dirty="0" err="1">
                <a:solidFill>
                  <a:schemeClr val="bg1"/>
                </a:solidFill>
                <a:latin typeface="SF UI Display Heavy" pitchFamily="2" charset="0"/>
                <a:ea typeface="SF UI Display Heavy" pitchFamily="2" charset="0"/>
              </a:rPr>
              <a:t>Strategy</a:t>
            </a:r>
            <a:endParaRPr lang="fr-FR" sz="2400" b="1" dirty="0">
              <a:solidFill>
                <a:schemeClr val="bg1"/>
              </a:solidFill>
              <a:latin typeface="SF UI Display Heavy" pitchFamily="2" charset="0"/>
              <a:ea typeface="SF UI Display Heavy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D6CB2-034C-C042-A99C-3B731F9EEFE9}"/>
              </a:ext>
            </a:extLst>
          </p:cNvPr>
          <p:cNvSpPr txBox="1"/>
          <p:nvPr/>
        </p:nvSpPr>
        <p:spPr>
          <a:xfrm>
            <a:off x="228757" y="1603777"/>
            <a:ext cx="8516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TKH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intends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to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be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an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innovative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and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leading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technology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niche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player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in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creating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combinations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of technologies to total solutions.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1108382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chemeClr val="bg1"/>
                </a:solidFill>
                <a:latin typeface="SF UI Display" pitchFamily="2" charset="0"/>
                <a:ea typeface="SF UI Display" pitchFamily="2" charset="0"/>
              </a:rPr>
              <a:t>MISSION STATEMENT</a:t>
            </a:r>
          </a:p>
        </p:txBody>
      </p:sp>
      <p:sp>
        <p:nvSpPr>
          <p:cNvPr id="22" name="Shape 41">
            <a:hlinkClick r:id="rId3"/>
            <a:extLst>
              <a:ext uri="{FF2B5EF4-FFF2-40B4-BE49-F238E27FC236}">
                <a16:creationId xmlns:a16="http://schemas.microsoft.com/office/drawing/2014/main" id="{30961DBC-D45F-5D47-9A8A-6AD7C3C008F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3" name="Shape 42">
            <a:hlinkClick r:id="rId4"/>
            <a:extLst>
              <a:ext uri="{FF2B5EF4-FFF2-40B4-BE49-F238E27FC236}">
                <a16:creationId xmlns:a16="http://schemas.microsoft.com/office/drawing/2014/main" id="{5EEE2DA6-A348-9940-BE2C-9A84D090D40A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4" name="Shape 43">
            <a:hlinkClick r:id="rId5"/>
            <a:extLst>
              <a:ext uri="{FF2B5EF4-FFF2-40B4-BE49-F238E27FC236}">
                <a16:creationId xmlns:a16="http://schemas.microsoft.com/office/drawing/2014/main" id="{AE78E1E3-8C69-2F41-919F-BFECA181D857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5" name="Shape 44">
            <a:hlinkClick r:id="rId6"/>
            <a:extLst>
              <a:ext uri="{FF2B5EF4-FFF2-40B4-BE49-F238E27FC236}">
                <a16:creationId xmlns:a16="http://schemas.microsoft.com/office/drawing/2014/main" id="{7648C4EC-FB49-BB47-8C3D-70C4D7A26346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pic>
        <p:nvPicPr>
          <p:cNvPr id="60" name="Image 59" descr="logo.png">
            <a:extLst>
              <a:ext uri="{FF2B5EF4-FFF2-40B4-BE49-F238E27FC236}">
                <a16:creationId xmlns:a16="http://schemas.microsoft.com/office/drawing/2014/main" id="{C1E0DEAB-A457-1342-A48D-3EF047DE30B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4202" y="3112406"/>
            <a:ext cx="944855" cy="933995"/>
          </a:xfrm>
          <a:prstGeom prst="rect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B2CF0413-B184-4046-9FDF-5F2B7D5C0678}"/>
              </a:ext>
            </a:extLst>
          </p:cNvPr>
          <p:cNvSpPr txBox="1"/>
          <p:nvPr/>
        </p:nvSpPr>
        <p:spPr>
          <a:xfrm>
            <a:off x="2429669" y="3169238"/>
            <a:ext cx="189627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31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VALUE</a:t>
            </a:r>
          </a:p>
          <a:p>
            <a:pPr lvl="0">
              <a:defRPr/>
            </a:pPr>
            <a:r>
              <a:rPr lang="fr-FR" sz="20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CREATION</a:t>
            </a:r>
            <a:endParaRPr lang="fr-FR" sz="1950" b="1" dirty="0">
              <a:solidFill>
                <a:srgbClr val="B6C900"/>
              </a:solidFill>
              <a:latin typeface="SF UI Display" pitchFamily="2" charset="0"/>
              <a:ea typeface="SF UI Display" pitchFamily="2" charset="0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B40452E3-5BCA-814C-B073-5E4DE187D566}"/>
              </a:ext>
            </a:extLst>
          </p:cNvPr>
          <p:cNvSpPr txBox="1"/>
          <p:nvPr/>
        </p:nvSpPr>
        <p:spPr>
          <a:xfrm>
            <a:off x="4950442" y="2612907"/>
            <a:ext cx="2353739" cy="3084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CONFORT</a:t>
            </a:r>
            <a:endParaRPr kumimoji="0" lang="fr-FR" sz="14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9FE38B5B-DFCB-A346-99D7-162283D57B4B}"/>
              </a:ext>
            </a:extLst>
          </p:cNvPr>
          <p:cNvSpPr txBox="1"/>
          <p:nvPr/>
        </p:nvSpPr>
        <p:spPr>
          <a:xfrm>
            <a:off x="4209258" y="4013968"/>
            <a:ext cx="1865594" cy="3084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  <a:cs typeface="Arial Black"/>
              </a:rPr>
              <a:t>EFFICIENCY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960269CF-A8BF-D042-8BFD-064EAED05DAC}"/>
              </a:ext>
            </a:extLst>
          </p:cNvPr>
          <p:cNvSpPr txBox="1"/>
          <p:nvPr/>
        </p:nvSpPr>
        <p:spPr>
          <a:xfrm>
            <a:off x="5906622" y="4006588"/>
            <a:ext cx="2485820" cy="3084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defRPr/>
            </a:pPr>
            <a:r>
              <a:rPr lang="fr-FR" dirty="0">
                <a:solidFill>
                  <a:prstClr val="white"/>
                </a:solidFill>
                <a:latin typeface="Arial Black"/>
                <a:cs typeface="Arial Black"/>
              </a:rPr>
              <a:t>SAFETY - SECURITY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5CD1DA0E-8661-194E-B7BF-B24ED3470BC6}"/>
              </a:ext>
            </a:extLst>
          </p:cNvPr>
          <p:cNvSpPr txBox="1"/>
          <p:nvPr/>
        </p:nvSpPr>
        <p:spPr>
          <a:xfrm rot="10800000">
            <a:off x="5834465" y="3045766"/>
            <a:ext cx="60870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Arial Black"/>
                <a:cs typeface="Arial Black"/>
              </a:rPr>
              <a:t>+</a:t>
            </a:r>
          </a:p>
        </p:txBody>
      </p:sp>
      <p:sp>
        <p:nvSpPr>
          <p:cNvPr id="73" name="Arc plein 72">
            <a:extLst>
              <a:ext uri="{FF2B5EF4-FFF2-40B4-BE49-F238E27FC236}">
                <a16:creationId xmlns:a16="http://schemas.microsoft.com/office/drawing/2014/main" id="{AC2AAF73-367C-1A44-9E0D-67042E1AF448}"/>
              </a:ext>
            </a:extLst>
          </p:cNvPr>
          <p:cNvSpPr/>
          <p:nvPr/>
        </p:nvSpPr>
        <p:spPr>
          <a:xfrm>
            <a:off x="5597723" y="2961082"/>
            <a:ext cx="1059181" cy="1059181"/>
          </a:xfrm>
          <a:prstGeom prst="blockArc">
            <a:avLst>
              <a:gd name="adj1" fmla="val 10902459"/>
              <a:gd name="adj2" fmla="val 21386136"/>
              <a:gd name="adj3" fmla="val 766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2B971104-B305-834A-B44B-2D450A9B7C18}"/>
              </a:ext>
            </a:extLst>
          </p:cNvPr>
          <p:cNvGrpSpPr/>
          <p:nvPr/>
        </p:nvGrpSpPr>
        <p:grpSpPr>
          <a:xfrm>
            <a:off x="6582978" y="2897899"/>
            <a:ext cx="1059181" cy="1100505"/>
            <a:chOff x="4723681" y="2985086"/>
            <a:chExt cx="1059181" cy="1100505"/>
          </a:xfrm>
        </p:grpSpPr>
        <p:sp>
          <p:nvSpPr>
            <p:cNvPr id="75" name="Arc plein 74">
              <a:extLst>
                <a:ext uri="{FF2B5EF4-FFF2-40B4-BE49-F238E27FC236}">
                  <a16:creationId xmlns:a16="http://schemas.microsoft.com/office/drawing/2014/main" id="{4288F4D9-2981-0941-99EE-69F49481F4C3}"/>
                </a:ext>
              </a:extLst>
            </p:cNvPr>
            <p:cNvSpPr/>
            <p:nvPr/>
          </p:nvSpPr>
          <p:spPr>
            <a:xfrm>
              <a:off x="4723681" y="3026409"/>
              <a:ext cx="1059181" cy="1059182"/>
            </a:xfrm>
            <a:prstGeom prst="blockArc">
              <a:avLst>
                <a:gd name="adj1" fmla="val 10800000"/>
                <a:gd name="adj2" fmla="val 9955"/>
                <a:gd name="adj3" fmla="val 7425"/>
              </a:avLst>
            </a:prstGeom>
            <a:solidFill>
              <a:srgbClr val="A2C32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2523A0B4-9AF9-8D4F-A97A-F44D0714945E}"/>
                </a:ext>
              </a:extLst>
            </p:cNvPr>
            <p:cNvSpPr txBox="1"/>
            <p:nvPr/>
          </p:nvSpPr>
          <p:spPr>
            <a:xfrm>
              <a:off x="4950477" y="3157486"/>
              <a:ext cx="608705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4400" dirty="0">
                  <a:solidFill>
                    <a:schemeClr val="bg1"/>
                  </a:solidFill>
                  <a:latin typeface="Arial Black"/>
                  <a:cs typeface="Arial Black"/>
                </a:rPr>
                <a:t>+</a:t>
              </a:r>
            </a:p>
          </p:txBody>
        </p:sp>
        <p:sp>
          <p:nvSpPr>
            <p:cNvPr id="77" name="Arc plein 76">
              <a:extLst>
                <a:ext uri="{FF2B5EF4-FFF2-40B4-BE49-F238E27FC236}">
                  <a16:creationId xmlns:a16="http://schemas.microsoft.com/office/drawing/2014/main" id="{1C3373BE-EB0B-8E4A-8B71-3086452A844C}"/>
                </a:ext>
              </a:extLst>
            </p:cNvPr>
            <p:cNvSpPr/>
            <p:nvPr/>
          </p:nvSpPr>
          <p:spPr>
            <a:xfrm rot="10800000">
              <a:off x="4723681" y="2985086"/>
              <a:ext cx="1059181" cy="1059181"/>
            </a:xfrm>
            <a:prstGeom prst="blockArc">
              <a:avLst>
                <a:gd name="adj1" fmla="val 10902459"/>
                <a:gd name="adj2" fmla="val 21386136"/>
                <a:gd name="adj3" fmla="val 7667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3CEAE2AF-CE38-674D-B9C0-72EBA6F6CCF2}"/>
              </a:ext>
            </a:extLst>
          </p:cNvPr>
          <p:cNvGrpSpPr/>
          <p:nvPr/>
        </p:nvGrpSpPr>
        <p:grpSpPr>
          <a:xfrm>
            <a:off x="4612465" y="2913463"/>
            <a:ext cx="1059181" cy="1100505"/>
            <a:chOff x="4723681" y="2985086"/>
            <a:chExt cx="1059181" cy="1100505"/>
          </a:xfrm>
        </p:grpSpPr>
        <p:sp>
          <p:nvSpPr>
            <p:cNvPr id="63" name="Arc plein 62">
              <a:extLst>
                <a:ext uri="{FF2B5EF4-FFF2-40B4-BE49-F238E27FC236}">
                  <a16:creationId xmlns:a16="http://schemas.microsoft.com/office/drawing/2014/main" id="{9878050B-FF52-F840-B947-1E61B853EA60}"/>
                </a:ext>
              </a:extLst>
            </p:cNvPr>
            <p:cNvSpPr/>
            <p:nvPr/>
          </p:nvSpPr>
          <p:spPr>
            <a:xfrm>
              <a:off x="4723681" y="3026409"/>
              <a:ext cx="1059181" cy="1059182"/>
            </a:xfrm>
            <a:prstGeom prst="blockArc">
              <a:avLst>
                <a:gd name="adj1" fmla="val 10800000"/>
                <a:gd name="adj2" fmla="val 9955"/>
                <a:gd name="adj3" fmla="val 7425"/>
              </a:avLst>
            </a:prstGeom>
            <a:solidFill>
              <a:srgbClr val="A2C32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4A3AD786-BB00-AA40-B0BC-BEBB89B45783}"/>
                </a:ext>
              </a:extLst>
            </p:cNvPr>
            <p:cNvSpPr txBox="1"/>
            <p:nvPr/>
          </p:nvSpPr>
          <p:spPr>
            <a:xfrm>
              <a:off x="4950477" y="3157486"/>
              <a:ext cx="608705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4400" dirty="0">
                  <a:solidFill>
                    <a:schemeClr val="bg1"/>
                  </a:solidFill>
                  <a:latin typeface="Arial Black"/>
                  <a:cs typeface="Arial Black"/>
                </a:rPr>
                <a:t>+</a:t>
              </a:r>
            </a:p>
          </p:txBody>
        </p:sp>
        <p:sp>
          <p:nvSpPr>
            <p:cNvPr id="65" name="Arc plein 64">
              <a:extLst>
                <a:ext uri="{FF2B5EF4-FFF2-40B4-BE49-F238E27FC236}">
                  <a16:creationId xmlns:a16="http://schemas.microsoft.com/office/drawing/2014/main" id="{11ADB537-A4A7-6044-8AAA-B12597AB43EC}"/>
                </a:ext>
              </a:extLst>
            </p:cNvPr>
            <p:cNvSpPr/>
            <p:nvPr/>
          </p:nvSpPr>
          <p:spPr>
            <a:xfrm rot="10800000">
              <a:off x="4723681" y="2985086"/>
              <a:ext cx="1059181" cy="1059181"/>
            </a:xfrm>
            <a:prstGeom prst="blockArc">
              <a:avLst>
                <a:gd name="adj1" fmla="val 10902459"/>
                <a:gd name="adj2" fmla="val 21386136"/>
                <a:gd name="adj3" fmla="val 7667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71" name="Arc plein 70">
            <a:extLst>
              <a:ext uri="{FF2B5EF4-FFF2-40B4-BE49-F238E27FC236}">
                <a16:creationId xmlns:a16="http://schemas.microsoft.com/office/drawing/2014/main" id="{7338EE7D-37BB-AA40-82E5-8757DE92DA2A}"/>
              </a:ext>
            </a:extLst>
          </p:cNvPr>
          <p:cNvSpPr/>
          <p:nvPr/>
        </p:nvSpPr>
        <p:spPr>
          <a:xfrm rot="10800000">
            <a:off x="5597722" y="2889832"/>
            <a:ext cx="1059181" cy="1059182"/>
          </a:xfrm>
          <a:prstGeom prst="blockArc">
            <a:avLst>
              <a:gd name="adj1" fmla="val 10800000"/>
              <a:gd name="adj2" fmla="val 9955"/>
              <a:gd name="adj3" fmla="val 7425"/>
            </a:avLst>
          </a:prstGeom>
          <a:solidFill>
            <a:srgbClr val="A2C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4922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41">
            <a:hlinkClick r:id="rId3"/>
            <a:extLst>
              <a:ext uri="{FF2B5EF4-FFF2-40B4-BE49-F238E27FC236}">
                <a16:creationId xmlns:a16="http://schemas.microsoft.com/office/drawing/2014/main" id="{30961DBC-D45F-5D47-9A8A-6AD7C3C008F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42">
            <a:hlinkClick r:id="rId4"/>
            <a:extLst>
              <a:ext uri="{FF2B5EF4-FFF2-40B4-BE49-F238E27FC236}">
                <a16:creationId xmlns:a16="http://schemas.microsoft.com/office/drawing/2014/main" id="{5EEE2DA6-A348-9940-BE2C-9A84D090D40A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43">
            <a:hlinkClick r:id="rId5"/>
            <a:extLst>
              <a:ext uri="{FF2B5EF4-FFF2-40B4-BE49-F238E27FC236}">
                <a16:creationId xmlns:a16="http://schemas.microsoft.com/office/drawing/2014/main" id="{AE78E1E3-8C69-2F41-919F-BFECA181D857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44">
            <a:hlinkClick r:id="rId6"/>
            <a:extLst>
              <a:ext uri="{FF2B5EF4-FFF2-40B4-BE49-F238E27FC236}">
                <a16:creationId xmlns:a16="http://schemas.microsoft.com/office/drawing/2014/main" id="{7648C4EC-FB49-BB47-8C3D-70C4D7A26346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 11" descr="Capture d’écran 2017-01-17 à 17.23.12.png">
            <a:extLst>
              <a:ext uri="{FF2B5EF4-FFF2-40B4-BE49-F238E27FC236}">
                <a16:creationId xmlns:a16="http://schemas.microsoft.com/office/drawing/2014/main" id="{524737E6-98F9-814B-9ACB-8B74DEBF34E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88014" y="2467310"/>
            <a:ext cx="2263063" cy="1172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 2" descr="ban_INDUSTRIE.jpg">
            <a:extLst>
              <a:ext uri="{FF2B5EF4-FFF2-40B4-BE49-F238E27FC236}">
                <a16:creationId xmlns:a16="http://schemas.microsoft.com/office/drawing/2014/main" id="{4142FA21-4B23-464C-9536-69B8EA09D37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88704" y="2467310"/>
            <a:ext cx="2263063" cy="11785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 descr="iStock_76893611_LARGE.jpg">
            <a:extLst>
              <a:ext uri="{FF2B5EF4-FFF2-40B4-BE49-F238E27FC236}">
                <a16:creationId xmlns:a16="http://schemas.microsoft.com/office/drawing/2014/main" id="{DD46EAEF-687B-0448-A595-B3C450A4F65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629" y="2467310"/>
            <a:ext cx="2264758" cy="11785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9EEE7F50-0B19-E045-84C6-E33C9B461A61}"/>
              </a:ext>
            </a:extLst>
          </p:cNvPr>
          <p:cNvSpPr txBox="1"/>
          <p:nvPr/>
        </p:nvSpPr>
        <p:spPr>
          <a:xfrm>
            <a:off x="337730" y="2110356"/>
            <a:ext cx="2264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TELECOM SOLUTIONS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3D9A842-8BA8-9A40-B6C6-EFAE4D6B86B0}"/>
              </a:ext>
            </a:extLst>
          </p:cNvPr>
          <p:cNvSpPr txBox="1"/>
          <p:nvPr/>
        </p:nvSpPr>
        <p:spPr>
          <a:xfrm>
            <a:off x="3486319" y="2110356"/>
            <a:ext cx="2264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BUILDING SOLUTIONS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A2E95D0-9DF6-C240-9CF0-6E542D00E96B}"/>
              </a:ext>
            </a:extLst>
          </p:cNvPr>
          <p:cNvSpPr txBox="1"/>
          <p:nvPr/>
        </p:nvSpPr>
        <p:spPr>
          <a:xfrm>
            <a:off x="6587009" y="2075131"/>
            <a:ext cx="2264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INDUSTRY SOLUTIONS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CAA5541-0EC2-274E-B9C5-8965FB6977AE}"/>
              </a:ext>
            </a:extLst>
          </p:cNvPr>
          <p:cNvSpPr txBox="1"/>
          <p:nvPr/>
        </p:nvSpPr>
        <p:spPr>
          <a:xfrm>
            <a:off x="1145990" y="3755090"/>
            <a:ext cx="74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43%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93E66E8-EB89-7744-893A-26C1637269E7}"/>
              </a:ext>
            </a:extLst>
          </p:cNvPr>
          <p:cNvSpPr txBox="1"/>
          <p:nvPr/>
        </p:nvSpPr>
        <p:spPr>
          <a:xfrm>
            <a:off x="4287826" y="3725589"/>
            <a:ext cx="74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13%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A576C64-57D2-B440-901F-169CD1448A45}"/>
              </a:ext>
            </a:extLst>
          </p:cNvPr>
          <p:cNvSpPr txBox="1"/>
          <p:nvPr/>
        </p:nvSpPr>
        <p:spPr>
          <a:xfrm>
            <a:off x="7347370" y="3725589"/>
            <a:ext cx="74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44%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47AA184-F35C-464F-9289-5DA22D16951A}"/>
              </a:ext>
            </a:extLst>
          </p:cNvPr>
          <p:cNvSpPr txBox="1"/>
          <p:nvPr/>
        </p:nvSpPr>
        <p:spPr>
          <a:xfrm>
            <a:off x="228757" y="1108382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chemeClr val="bg1"/>
                </a:solidFill>
                <a:latin typeface="SF UI Display" pitchFamily="2" charset="0"/>
                <a:ea typeface="SF UI Display" pitchFamily="2" charset="0"/>
              </a:rPr>
              <a:t>3 BUSINESS SEGMENTS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DADE266-B3FC-184F-A262-CCC764B4E5A1}"/>
              </a:ext>
            </a:extLst>
          </p:cNvPr>
          <p:cNvSpPr txBox="1"/>
          <p:nvPr/>
        </p:nvSpPr>
        <p:spPr>
          <a:xfrm>
            <a:off x="228757" y="375878"/>
            <a:ext cx="3292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SF UI Display Heavy" pitchFamily="2" charset="0"/>
                <a:ea typeface="SF UI Display Heavy" pitchFamily="2" charset="0"/>
              </a:rPr>
              <a:t>TKH GROUP </a:t>
            </a:r>
            <a:r>
              <a:rPr lang="fr-FR" sz="2400" b="1" dirty="0" err="1">
                <a:solidFill>
                  <a:schemeClr val="bg1"/>
                </a:solidFill>
                <a:latin typeface="SF UI Display Heavy" pitchFamily="2" charset="0"/>
                <a:ea typeface="SF UI Display Heavy" pitchFamily="2" charset="0"/>
              </a:rPr>
              <a:t>Strategy</a:t>
            </a:r>
            <a:endParaRPr lang="fr-FR" sz="2400" b="1" dirty="0">
              <a:solidFill>
                <a:schemeClr val="bg1"/>
              </a:solidFill>
              <a:latin typeface="SF UI Display Heavy" pitchFamily="2" charset="0"/>
              <a:ea typeface="SF UI Display Heav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923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41">
            <a:hlinkClick r:id="rId3"/>
            <a:extLst>
              <a:ext uri="{FF2B5EF4-FFF2-40B4-BE49-F238E27FC236}">
                <a16:creationId xmlns:a16="http://schemas.microsoft.com/office/drawing/2014/main" id="{6E6D27FB-B69D-C84F-A825-0013A24FE53C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3" name="Shape 42">
            <a:hlinkClick r:id="rId4"/>
            <a:extLst>
              <a:ext uri="{FF2B5EF4-FFF2-40B4-BE49-F238E27FC236}">
                <a16:creationId xmlns:a16="http://schemas.microsoft.com/office/drawing/2014/main" id="{4FC037C0-08C6-B549-951D-0A610384181F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4" name="Shape 43">
            <a:hlinkClick r:id="rId5"/>
            <a:extLst>
              <a:ext uri="{FF2B5EF4-FFF2-40B4-BE49-F238E27FC236}">
                <a16:creationId xmlns:a16="http://schemas.microsoft.com/office/drawing/2014/main" id="{20E9B042-6914-334A-B404-CACD4F37523A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5" name="Shape 44">
            <a:hlinkClick r:id="rId6"/>
            <a:extLst>
              <a:ext uri="{FF2B5EF4-FFF2-40B4-BE49-F238E27FC236}">
                <a16:creationId xmlns:a16="http://schemas.microsoft.com/office/drawing/2014/main" id="{09263755-7D2C-844B-939B-B4CE3A93C108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034FADE-0722-9D42-AD5D-C98E603A0766}"/>
              </a:ext>
            </a:extLst>
          </p:cNvPr>
          <p:cNvSpPr txBox="1"/>
          <p:nvPr/>
        </p:nvSpPr>
        <p:spPr>
          <a:xfrm>
            <a:off x="4202143" y="948848"/>
            <a:ext cx="3751348" cy="60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A GLOBAL OFFER OF SYSTEMS</a:t>
            </a:r>
          </a:p>
          <a:p>
            <a:pPr lvl="0">
              <a:defRPr/>
            </a:pPr>
            <a:r>
              <a:rPr lang="fr-FR" sz="175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AND  PRODUCT SOLUTIONS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82AABC6-28CD-1C4B-A1CA-102A476A0397}"/>
              </a:ext>
            </a:extLst>
          </p:cNvPr>
          <p:cNvSpPr txBox="1"/>
          <p:nvPr/>
        </p:nvSpPr>
        <p:spPr>
          <a:xfrm>
            <a:off x="228757" y="375878"/>
            <a:ext cx="3292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SF UI Display Heavy" pitchFamily="2" charset="0"/>
                <a:ea typeface="SF UI Display Heavy" pitchFamily="2" charset="0"/>
              </a:rPr>
              <a:t>TKH GROUP </a:t>
            </a:r>
            <a:r>
              <a:rPr lang="fr-FR" sz="2400" b="1" dirty="0" err="1">
                <a:solidFill>
                  <a:schemeClr val="bg1"/>
                </a:solidFill>
                <a:latin typeface="SF UI Display Heavy" pitchFamily="2" charset="0"/>
                <a:ea typeface="SF UI Display Heavy" pitchFamily="2" charset="0"/>
              </a:rPr>
              <a:t>Strategy</a:t>
            </a:r>
            <a:endParaRPr lang="fr-FR" sz="2400" b="1" dirty="0">
              <a:solidFill>
                <a:schemeClr val="bg1"/>
              </a:solidFill>
              <a:latin typeface="SF UI Display Heavy" pitchFamily="2" charset="0"/>
              <a:ea typeface="SF UI Display Heavy" pitchFamily="2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EF6828E-916A-1A4D-985A-B44BE6C2C09C}"/>
              </a:ext>
            </a:extLst>
          </p:cNvPr>
          <p:cNvSpPr txBox="1"/>
          <p:nvPr/>
        </p:nvSpPr>
        <p:spPr>
          <a:xfrm>
            <a:off x="228757" y="1108382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chemeClr val="bg1"/>
                </a:solidFill>
                <a:latin typeface="SF UI Display" pitchFamily="2" charset="0"/>
                <a:ea typeface="SF UI Display" pitchFamily="2" charset="0"/>
              </a:rPr>
              <a:t>4 CORE TECHNOLOGIES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68B8C52-53B4-3B4B-A1E9-C55D8EB5F713}"/>
              </a:ext>
            </a:extLst>
          </p:cNvPr>
          <p:cNvSpPr txBox="1"/>
          <p:nvPr/>
        </p:nvSpPr>
        <p:spPr>
          <a:xfrm>
            <a:off x="166376" y="3092328"/>
            <a:ext cx="1891997" cy="308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93"/>
            <a:r>
              <a:rPr lang="fr-FR" sz="1400" b="1" dirty="0">
                <a:solidFill>
                  <a:srgbClr val="FFFFFF"/>
                </a:solidFill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VISION &amp; SECURITY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FE798E3-3469-5945-B654-506EAA6E88E4}"/>
              </a:ext>
            </a:extLst>
          </p:cNvPr>
          <p:cNvSpPr txBox="1"/>
          <p:nvPr/>
        </p:nvSpPr>
        <p:spPr>
          <a:xfrm>
            <a:off x="2390550" y="3092328"/>
            <a:ext cx="179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93"/>
            <a:r>
              <a:rPr lang="fr-FR" sz="1400" b="1" dirty="0">
                <a:solidFill>
                  <a:srgbClr val="FFFFFF"/>
                </a:solidFill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COMMUNICATION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6DD123A-51FE-C14E-88EE-EA6EE0CB3588}"/>
              </a:ext>
            </a:extLst>
          </p:cNvPr>
          <p:cNvSpPr txBox="1"/>
          <p:nvPr/>
        </p:nvSpPr>
        <p:spPr>
          <a:xfrm>
            <a:off x="4512559" y="3078706"/>
            <a:ext cx="1493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93"/>
            <a:r>
              <a:rPr lang="fr-FR" sz="1400" b="1" dirty="0">
                <a:solidFill>
                  <a:srgbClr val="FFFFFF"/>
                </a:solidFill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CONNECTIVITY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77CC90E-02B2-B848-A5CB-3E4395FBB30A}"/>
              </a:ext>
            </a:extLst>
          </p:cNvPr>
          <p:cNvSpPr txBox="1"/>
          <p:nvPr/>
        </p:nvSpPr>
        <p:spPr>
          <a:xfrm>
            <a:off x="6564159" y="3092329"/>
            <a:ext cx="25463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93"/>
            <a:r>
              <a:rPr lang="fr-FR" sz="1500" b="1" dirty="0">
                <a:solidFill>
                  <a:srgbClr val="FFFFFF"/>
                </a:solidFill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SMART MANUFACTURING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1072006A-21A0-054C-B7CB-5A1934069F1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63909">
            <a:off x="4939887" y="1804942"/>
            <a:ext cx="852140" cy="1154032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8200148F-CA62-784C-AE92-C3B80A15954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290" y="1815392"/>
            <a:ext cx="1025055" cy="971088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384A9874-CA42-CC4A-8C8F-E19DA3F92A0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6907" y="1815392"/>
            <a:ext cx="1111286" cy="1136464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5AD48F99-21CD-6D41-B9DD-B67DCF5DAE6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3224" y="1937692"/>
            <a:ext cx="1008195" cy="867756"/>
          </a:xfrm>
          <a:prstGeom prst="rect">
            <a:avLst/>
          </a:prstGeom>
        </p:spPr>
      </p:pic>
      <p:sp>
        <p:nvSpPr>
          <p:cNvPr id="68" name="ZoneTexte 67">
            <a:extLst>
              <a:ext uri="{FF2B5EF4-FFF2-40B4-BE49-F238E27FC236}">
                <a16:creationId xmlns:a16="http://schemas.microsoft.com/office/drawing/2014/main" id="{22855B7D-3E09-BA4A-B127-00F2B48576B1}"/>
              </a:ext>
            </a:extLst>
          </p:cNvPr>
          <p:cNvSpPr txBox="1"/>
          <p:nvPr/>
        </p:nvSpPr>
        <p:spPr>
          <a:xfrm>
            <a:off x="235343" y="3574338"/>
            <a:ext cx="2086578" cy="650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Face recognition</a:t>
            </a:r>
          </a:p>
          <a:p>
            <a:pPr algn="l">
              <a:lnSpc>
                <a:spcPct val="110000"/>
              </a:lnSpc>
            </a:pP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Video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management</a:t>
            </a:r>
          </a:p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3D camera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sensor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technology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9" name="Chevron 68">
            <a:extLst>
              <a:ext uri="{FF2B5EF4-FFF2-40B4-BE49-F238E27FC236}">
                <a16:creationId xmlns:a16="http://schemas.microsoft.com/office/drawing/2014/main" id="{92FBD63D-0D0C-F845-8AFB-A90F6BE3C0E6}"/>
              </a:ext>
            </a:extLst>
          </p:cNvPr>
          <p:cNvSpPr/>
          <p:nvPr/>
        </p:nvSpPr>
        <p:spPr>
          <a:xfrm>
            <a:off x="162755" y="3835733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0" name="Chevron 69">
            <a:extLst>
              <a:ext uri="{FF2B5EF4-FFF2-40B4-BE49-F238E27FC236}">
                <a16:creationId xmlns:a16="http://schemas.microsoft.com/office/drawing/2014/main" id="{FFD90313-FCA5-AC41-8CB1-60FF48E825F7}"/>
              </a:ext>
            </a:extLst>
          </p:cNvPr>
          <p:cNvSpPr/>
          <p:nvPr/>
        </p:nvSpPr>
        <p:spPr>
          <a:xfrm>
            <a:off x="156911" y="3644697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E23DEBC3-EC25-3644-9B5A-1738B156DC6D}"/>
              </a:ext>
            </a:extLst>
          </p:cNvPr>
          <p:cNvSpPr txBox="1"/>
          <p:nvPr/>
        </p:nvSpPr>
        <p:spPr>
          <a:xfrm>
            <a:off x="2503988" y="3574338"/>
            <a:ext cx="1957759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Intercom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Audio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Site management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(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lighting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security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…)</a:t>
            </a:r>
          </a:p>
        </p:txBody>
      </p:sp>
      <p:sp>
        <p:nvSpPr>
          <p:cNvPr id="72" name="Chevron 71">
            <a:extLst>
              <a:ext uri="{FF2B5EF4-FFF2-40B4-BE49-F238E27FC236}">
                <a16:creationId xmlns:a16="http://schemas.microsoft.com/office/drawing/2014/main" id="{FFFA7813-BC8B-5844-BB67-E5E3081EE672}"/>
              </a:ext>
            </a:extLst>
          </p:cNvPr>
          <p:cNvSpPr/>
          <p:nvPr/>
        </p:nvSpPr>
        <p:spPr>
          <a:xfrm>
            <a:off x="2431401" y="3835733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3" name="Chevron 72">
            <a:extLst>
              <a:ext uri="{FF2B5EF4-FFF2-40B4-BE49-F238E27FC236}">
                <a16:creationId xmlns:a16="http://schemas.microsoft.com/office/drawing/2014/main" id="{DA0F8BF7-01D0-304A-84AE-E0872682CB4B}"/>
              </a:ext>
            </a:extLst>
          </p:cNvPr>
          <p:cNvSpPr/>
          <p:nvPr/>
        </p:nvSpPr>
        <p:spPr>
          <a:xfrm>
            <a:off x="2425557" y="3644697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4" name="Chevron 73">
            <a:extLst>
              <a:ext uri="{FF2B5EF4-FFF2-40B4-BE49-F238E27FC236}">
                <a16:creationId xmlns:a16="http://schemas.microsoft.com/office/drawing/2014/main" id="{4E4173F5-D333-3D4D-8EA3-2C108B4E1C27}"/>
              </a:ext>
            </a:extLst>
          </p:cNvPr>
          <p:cNvSpPr/>
          <p:nvPr/>
        </p:nvSpPr>
        <p:spPr>
          <a:xfrm>
            <a:off x="2425557" y="4029472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42527A68-DA01-2440-9889-EF223E8DA7D0}"/>
              </a:ext>
            </a:extLst>
          </p:cNvPr>
          <p:cNvSpPr txBox="1"/>
          <p:nvPr/>
        </p:nvSpPr>
        <p:spPr>
          <a:xfrm>
            <a:off x="4657369" y="3560716"/>
            <a:ext cx="2038490" cy="1383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Structured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cabling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system</a:t>
            </a:r>
          </a:p>
          <a:p>
            <a:pPr algn="l">
              <a:lnSpc>
                <a:spcPct val="110000"/>
              </a:lnSpc>
            </a:pP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Subsea-connectivity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Microscopically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connectivity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CEED® system-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innovative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technology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monitors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lighting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on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airfield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runways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6" name="Chevron 75">
            <a:extLst>
              <a:ext uri="{FF2B5EF4-FFF2-40B4-BE49-F238E27FC236}">
                <a16:creationId xmlns:a16="http://schemas.microsoft.com/office/drawing/2014/main" id="{16F40669-6DCD-1F42-A8C7-966D3909BC79}"/>
              </a:ext>
            </a:extLst>
          </p:cNvPr>
          <p:cNvSpPr/>
          <p:nvPr/>
        </p:nvSpPr>
        <p:spPr>
          <a:xfrm>
            <a:off x="4584781" y="3822111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7" name="Chevron 76">
            <a:extLst>
              <a:ext uri="{FF2B5EF4-FFF2-40B4-BE49-F238E27FC236}">
                <a16:creationId xmlns:a16="http://schemas.microsoft.com/office/drawing/2014/main" id="{D02B0337-D39A-BB45-BFB9-4CA90136B306}"/>
              </a:ext>
            </a:extLst>
          </p:cNvPr>
          <p:cNvSpPr/>
          <p:nvPr/>
        </p:nvSpPr>
        <p:spPr>
          <a:xfrm>
            <a:off x="4578937" y="3631075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8" name="Chevron 77">
            <a:extLst>
              <a:ext uri="{FF2B5EF4-FFF2-40B4-BE49-F238E27FC236}">
                <a16:creationId xmlns:a16="http://schemas.microsoft.com/office/drawing/2014/main" id="{02E89F83-3463-714B-8B32-DFE095B5DF9E}"/>
              </a:ext>
            </a:extLst>
          </p:cNvPr>
          <p:cNvSpPr/>
          <p:nvPr/>
        </p:nvSpPr>
        <p:spPr>
          <a:xfrm>
            <a:off x="4578937" y="4015850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9" name="Chevron 78">
            <a:extLst>
              <a:ext uri="{FF2B5EF4-FFF2-40B4-BE49-F238E27FC236}">
                <a16:creationId xmlns:a16="http://schemas.microsoft.com/office/drawing/2014/main" id="{7E59B3C9-9474-FD41-828E-D651C4B5226D}"/>
              </a:ext>
            </a:extLst>
          </p:cNvPr>
          <p:cNvSpPr/>
          <p:nvPr/>
        </p:nvSpPr>
        <p:spPr>
          <a:xfrm>
            <a:off x="4578937" y="4386978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0" name="Chevron 79">
            <a:extLst>
              <a:ext uri="{FF2B5EF4-FFF2-40B4-BE49-F238E27FC236}">
                <a16:creationId xmlns:a16="http://schemas.microsoft.com/office/drawing/2014/main" id="{B14B147F-C982-F547-8A29-6540AE08FE4D}"/>
              </a:ext>
            </a:extLst>
          </p:cNvPr>
          <p:cNvSpPr/>
          <p:nvPr/>
        </p:nvSpPr>
        <p:spPr>
          <a:xfrm>
            <a:off x="156911" y="4024353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796AA659-22D7-7D4F-912D-DDA587A983FF}"/>
              </a:ext>
            </a:extLst>
          </p:cNvPr>
          <p:cNvSpPr txBox="1"/>
          <p:nvPr/>
        </p:nvSpPr>
        <p:spPr>
          <a:xfrm>
            <a:off x="6929047" y="3574338"/>
            <a:ext cx="2735707" cy="638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fr-FR" sz="1100" dirty="0" err="1"/>
              <a:t>Analyze</a:t>
            </a:r>
            <a:r>
              <a:rPr lang="fr-FR" sz="1100" dirty="0"/>
              <a:t> production line by </a:t>
            </a:r>
          </a:p>
          <a:p>
            <a:pPr algn="l">
              <a:lnSpc>
                <a:spcPct val="110000"/>
              </a:lnSpc>
            </a:pPr>
            <a:r>
              <a:rPr lang="fr-FR" sz="1100" dirty="0"/>
              <a:t>3D </a:t>
            </a:r>
            <a:r>
              <a:rPr lang="fr-FR" sz="1100" dirty="0" err="1"/>
              <a:t>sensor</a:t>
            </a:r>
            <a:endParaRPr lang="fr-FR" sz="1100" dirty="0"/>
          </a:p>
          <a:p>
            <a:pPr algn="l">
              <a:lnSpc>
                <a:spcPct val="110000"/>
              </a:lnSpc>
            </a:pP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Remote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guidance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2" name="Chevron 81">
            <a:extLst>
              <a:ext uri="{FF2B5EF4-FFF2-40B4-BE49-F238E27FC236}">
                <a16:creationId xmlns:a16="http://schemas.microsoft.com/office/drawing/2014/main" id="{48B6C6BF-7AD2-2841-8EED-E001745A5436}"/>
              </a:ext>
            </a:extLst>
          </p:cNvPr>
          <p:cNvSpPr/>
          <p:nvPr/>
        </p:nvSpPr>
        <p:spPr>
          <a:xfrm>
            <a:off x="6850616" y="3644697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3" name="Chevron 82">
            <a:extLst>
              <a:ext uri="{FF2B5EF4-FFF2-40B4-BE49-F238E27FC236}">
                <a16:creationId xmlns:a16="http://schemas.microsoft.com/office/drawing/2014/main" id="{76BC9778-7010-D141-BCFD-35A966C62FA0}"/>
              </a:ext>
            </a:extLst>
          </p:cNvPr>
          <p:cNvSpPr/>
          <p:nvPr/>
        </p:nvSpPr>
        <p:spPr>
          <a:xfrm>
            <a:off x="6850616" y="4029472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052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41">
            <a:hlinkClick r:id="rId3"/>
            <a:extLst>
              <a:ext uri="{FF2B5EF4-FFF2-40B4-BE49-F238E27FC236}">
                <a16:creationId xmlns:a16="http://schemas.microsoft.com/office/drawing/2014/main" id="{6E6D27FB-B69D-C84F-A825-0013A24FE53C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42">
            <a:hlinkClick r:id="rId4"/>
            <a:extLst>
              <a:ext uri="{FF2B5EF4-FFF2-40B4-BE49-F238E27FC236}">
                <a16:creationId xmlns:a16="http://schemas.microsoft.com/office/drawing/2014/main" id="{4FC037C0-08C6-B549-951D-0A610384181F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43">
            <a:hlinkClick r:id="rId5"/>
            <a:extLst>
              <a:ext uri="{FF2B5EF4-FFF2-40B4-BE49-F238E27FC236}">
                <a16:creationId xmlns:a16="http://schemas.microsoft.com/office/drawing/2014/main" id="{20E9B042-6914-334A-B404-CACD4F37523A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44">
            <a:hlinkClick r:id="rId6"/>
            <a:extLst>
              <a:ext uri="{FF2B5EF4-FFF2-40B4-BE49-F238E27FC236}">
                <a16:creationId xmlns:a16="http://schemas.microsoft.com/office/drawing/2014/main" id="{09263755-7D2C-844B-939B-B4CE3A93C108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CA2ECBE-4E34-9142-B497-A8FF892464FA}"/>
              </a:ext>
            </a:extLst>
          </p:cNvPr>
          <p:cNvSpPr txBox="1"/>
          <p:nvPr/>
        </p:nvSpPr>
        <p:spPr>
          <a:xfrm>
            <a:off x="2118835" y="2914074"/>
            <a:ext cx="1084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CARE</a:t>
            </a: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8F819DEF-18FA-FC42-84F0-271D36135ABF}"/>
              </a:ext>
            </a:extLst>
          </p:cNvPr>
          <p:cNvSpPr/>
          <p:nvPr/>
        </p:nvSpPr>
        <p:spPr>
          <a:xfrm>
            <a:off x="3739761" y="1579448"/>
            <a:ext cx="1281947" cy="1281946"/>
          </a:xfrm>
          <a:prstGeom prst="ellipse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762E25F7-BAC6-8842-8725-E52E7DF45D05}"/>
              </a:ext>
            </a:extLst>
          </p:cNvPr>
          <p:cNvSpPr/>
          <p:nvPr/>
        </p:nvSpPr>
        <p:spPr>
          <a:xfrm>
            <a:off x="5456849" y="1563556"/>
            <a:ext cx="1281947" cy="1281946"/>
          </a:xfrm>
          <a:prstGeom prst="ellipse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E37D23D8-D006-7740-8942-19666B25F921}"/>
              </a:ext>
            </a:extLst>
          </p:cNvPr>
          <p:cNvSpPr/>
          <p:nvPr/>
        </p:nvSpPr>
        <p:spPr>
          <a:xfrm>
            <a:off x="6404313" y="3566369"/>
            <a:ext cx="1281947" cy="1281946"/>
          </a:xfrm>
          <a:prstGeom prst="ellipse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AD2D271-7C32-FB47-B7C1-C21A93A414C9}"/>
              </a:ext>
            </a:extLst>
          </p:cNvPr>
          <p:cNvSpPr txBox="1"/>
          <p:nvPr/>
        </p:nvSpPr>
        <p:spPr>
          <a:xfrm>
            <a:off x="3549425" y="2895768"/>
            <a:ext cx="2153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bg1"/>
                </a:solidFill>
                <a:latin typeface="SF UI Display" pitchFamily="2" charset="0"/>
                <a:ea typeface="SF UI Display" pitchFamily="2" charset="0"/>
              </a:rPr>
              <a:t>TUNNEL &amp; INFRA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71C3B5BF-B71E-084B-9840-ECD3EBF7E58D}"/>
              </a:ext>
            </a:extLst>
          </p:cNvPr>
          <p:cNvSpPr txBox="1"/>
          <p:nvPr/>
        </p:nvSpPr>
        <p:spPr>
          <a:xfrm>
            <a:off x="70367" y="2917308"/>
            <a:ext cx="1881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FIBER OPTIC </a:t>
            </a:r>
          </a:p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chemeClr val="bg1"/>
                </a:solidFill>
                <a:latin typeface="SF UI Display" pitchFamily="2" charset="0"/>
                <a:ea typeface="SF UI Display" pitchFamily="2" charset="0"/>
              </a:rPr>
              <a:t>NETWORKS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EAFBECF7-582A-A446-8FE3-461292DE5B44}"/>
              </a:ext>
            </a:extLst>
          </p:cNvPr>
          <p:cNvSpPr txBox="1"/>
          <p:nvPr/>
        </p:nvSpPr>
        <p:spPr>
          <a:xfrm>
            <a:off x="7155729" y="2844490"/>
            <a:ext cx="1299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097D9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</a:defRPr>
            </a:lvl1pPr>
          </a:lstStyle>
          <a:p>
            <a:pPr algn="ctr"/>
            <a:r>
              <a:rPr lang="fr-FR" dirty="0">
                <a:solidFill>
                  <a:schemeClr val="bg1"/>
                </a:solidFill>
              </a:rPr>
              <a:t>MARINE &amp; 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OFFSHORE</a:t>
            </a:r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8E8076E1-F4C3-484B-8291-9F0C5A052AD0}"/>
              </a:ext>
            </a:extLst>
          </p:cNvPr>
          <p:cNvSpPr/>
          <p:nvPr/>
        </p:nvSpPr>
        <p:spPr>
          <a:xfrm>
            <a:off x="369920" y="1600988"/>
            <a:ext cx="1281947" cy="1281945"/>
          </a:xfrm>
          <a:prstGeom prst="ellipse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5045B48F-E200-9F43-A372-E6415743165A}"/>
              </a:ext>
            </a:extLst>
          </p:cNvPr>
          <p:cNvSpPr/>
          <p:nvPr/>
        </p:nvSpPr>
        <p:spPr>
          <a:xfrm>
            <a:off x="4092676" y="3571238"/>
            <a:ext cx="1281947" cy="1281945"/>
          </a:xfrm>
          <a:prstGeom prst="ellipse">
            <a:avLst/>
          </a:prstGeom>
          <a:blipFill dpi="0"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40C0451F-3B18-3647-9A81-78B3EA9B32E0}"/>
              </a:ext>
            </a:extLst>
          </p:cNvPr>
          <p:cNvSpPr/>
          <p:nvPr/>
        </p:nvSpPr>
        <p:spPr>
          <a:xfrm>
            <a:off x="2022673" y="1593109"/>
            <a:ext cx="1281947" cy="1281945"/>
          </a:xfrm>
          <a:prstGeom prst="ellipse">
            <a:avLst/>
          </a:prstGeom>
          <a:blipFill dpi="0"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91AAF9D3-3901-0A47-AF55-B9C7DE7AFE8A}"/>
              </a:ext>
            </a:extLst>
          </p:cNvPr>
          <p:cNvSpPr/>
          <p:nvPr/>
        </p:nvSpPr>
        <p:spPr>
          <a:xfrm>
            <a:off x="7173937" y="1562544"/>
            <a:ext cx="1281947" cy="1281946"/>
          </a:xfrm>
          <a:prstGeom prst="ellipse">
            <a:avLst/>
          </a:prstGeom>
          <a:blipFill dpi="0"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60F8633F-1128-0844-AC46-6DAEBA7952D1}"/>
              </a:ext>
            </a:extLst>
          </p:cNvPr>
          <p:cNvSpPr txBox="1"/>
          <p:nvPr/>
        </p:nvSpPr>
        <p:spPr>
          <a:xfrm>
            <a:off x="3851672" y="4886800"/>
            <a:ext cx="18335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097D9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</a:defRPr>
            </a:lvl1pPr>
          </a:lstStyle>
          <a:p>
            <a:r>
              <a:rPr lang="fr-FR" dirty="0">
                <a:solidFill>
                  <a:schemeClr val="bg1"/>
                </a:solidFill>
              </a:rPr>
              <a:t>MACHINE VISION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F7A08025-861F-124B-9B22-7A4F5B4C864D}"/>
              </a:ext>
            </a:extLst>
          </p:cNvPr>
          <p:cNvSpPr txBox="1"/>
          <p:nvPr/>
        </p:nvSpPr>
        <p:spPr>
          <a:xfrm>
            <a:off x="5211715" y="2879877"/>
            <a:ext cx="18335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097D9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</a:defRPr>
            </a:lvl1pPr>
          </a:lstStyle>
          <a:p>
            <a:pPr algn="ctr"/>
            <a:r>
              <a:rPr lang="fr-FR" dirty="0">
                <a:solidFill>
                  <a:schemeClr val="bg1"/>
                </a:solidFill>
              </a:rPr>
              <a:t>PARKING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B8D76FCF-7030-D24F-B3FC-C08E0DFC2263}"/>
              </a:ext>
            </a:extLst>
          </p:cNvPr>
          <p:cNvSpPr txBox="1"/>
          <p:nvPr/>
        </p:nvSpPr>
        <p:spPr>
          <a:xfrm>
            <a:off x="5922795" y="4880683"/>
            <a:ext cx="2357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097D9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</a:defRPr>
            </a:lvl1pPr>
          </a:lstStyle>
          <a:p>
            <a:pPr algn="ctr"/>
            <a:r>
              <a:rPr lang="fr-FR" dirty="0">
                <a:solidFill>
                  <a:schemeClr val="bg1"/>
                </a:solidFill>
              </a:rPr>
              <a:t>TIRE BUILDING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INDUSTRY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3ED9D39-C542-C249-AE49-260D6B435984}"/>
              </a:ext>
            </a:extLst>
          </p:cNvPr>
          <p:cNvSpPr txBox="1"/>
          <p:nvPr/>
        </p:nvSpPr>
        <p:spPr>
          <a:xfrm>
            <a:off x="228757" y="1108382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chemeClr val="bg1"/>
                </a:solidFill>
                <a:latin typeface="SF UI Display" pitchFamily="2" charset="0"/>
                <a:ea typeface="SF UI Display" pitchFamily="2" charset="0"/>
              </a:rPr>
              <a:t>7 VERTICAL GROWTH MARKETS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0A40DB0-06D9-DF4D-9E0F-95BF40C03B9E}"/>
              </a:ext>
            </a:extLst>
          </p:cNvPr>
          <p:cNvSpPr txBox="1"/>
          <p:nvPr/>
        </p:nvSpPr>
        <p:spPr>
          <a:xfrm>
            <a:off x="228757" y="375878"/>
            <a:ext cx="3292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SF UI Display Heavy" pitchFamily="2" charset="0"/>
                <a:ea typeface="SF UI Display Heavy" pitchFamily="2" charset="0"/>
              </a:rPr>
              <a:t>TKH GROUP </a:t>
            </a:r>
            <a:r>
              <a:rPr lang="fr-FR" sz="2400" b="1" dirty="0" err="1">
                <a:solidFill>
                  <a:schemeClr val="bg1"/>
                </a:solidFill>
                <a:latin typeface="SF UI Display Heavy" pitchFamily="2" charset="0"/>
                <a:ea typeface="SF UI Display Heavy" pitchFamily="2" charset="0"/>
              </a:rPr>
              <a:t>Strategy</a:t>
            </a:r>
            <a:endParaRPr lang="fr-FR" sz="2400" b="1" dirty="0">
              <a:solidFill>
                <a:schemeClr val="bg1"/>
              </a:solidFill>
              <a:latin typeface="SF UI Display Heavy" pitchFamily="2" charset="0"/>
              <a:ea typeface="SF UI Display Heav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841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07999" y="-369651"/>
            <a:ext cx="10817158" cy="6084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285750"/>
            <a:ext cx="9144000" cy="112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Arial Black"/>
                <a:cs typeface="Arial Black"/>
              </a:rPr>
              <a:t>FIBER OPTIC </a:t>
            </a:r>
            <a:r>
              <a:rPr lang="fr-FR" sz="3200" dirty="0">
                <a:cs typeface="Arial"/>
              </a:rPr>
              <a:t>Networks</a:t>
            </a:r>
            <a:endParaRPr lang="fr-FR" sz="3200" dirty="0">
              <a:latin typeface="Arial"/>
              <a:cs typeface="Arial"/>
            </a:endParaRPr>
          </a:p>
        </p:txBody>
      </p:sp>
      <p:pic>
        <p:nvPicPr>
          <p:cNvPr id="2" name="Image 1" descr="TKH.FibreOptic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6844" y="1230467"/>
            <a:ext cx="5550312" cy="4198782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-186116" y="1230467"/>
            <a:ext cx="3734005" cy="9088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908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-175098"/>
            <a:ext cx="10894981" cy="61284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" y="285751"/>
            <a:ext cx="9144000" cy="112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Arial Black"/>
                <a:cs typeface="Arial Black"/>
              </a:rPr>
              <a:t>CARE </a:t>
            </a:r>
            <a:r>
              <a:rPr lang="fr-FR" sz="3200" dirty="0">
                <a:cs typeface="Arial Black"/>
              </a:rPr>
              <a:t>Solutions</a:t>
            </a:r>
          </a:p>
        </p:txBody>
      </p:sp>
      <p:pic>
        <p:nvPicPr>
          <p:cNvPr id="2" name="Image 1" descr="TKH.Care Solution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630" y="1077632"/>
            <a:ext cx="5802742" cy="4351618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97768" y="1077632"/>
            <a:ext cx="3734005" cy="788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514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7634" y="0"/>
            <a:ext cx="10609632" cy="59679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  <p:pic>
        <p:nvPicPr>
          <p:cNvPr id="2" name="Image 1" descr="TKH.Tunnel&amp;Infra.Airpor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1180" y="1003466"/>
            <a:ext cx="5901642" cy="4425785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97768" y="1077632"/>
            <a:ext cx="4810409" cy="4034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-1448645" y="1368990"/>
            <a:ext cx="4810409" cy="4034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8758FA9-34A8-B149-8746-27BC484D7430}"/>
              </a:ext>
            </a:extLst>
          </p:cNvPr>
          <p:cNvSpPr txBox="1">
            <a:spLocks/>
          </p:cNvSpPr>
          <p:nvPr/>
        </p:nvSpPr>
        <p:spPr>
          <a:xfrm>
            <a:off x="1" y="285751"/>
            <a:ext cx="9554634" cy="112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Arial Black"/>
                <a:cs typeface="Arial Black"/>
              </a:rPr>
              <a:t>TUNNEL </a:t>
            </a:r>
            <a:r>
              <a:rPr lang="fr-FR" sz="3200" dirty="0">
                <a:cs typeface="Arial"/>
              </a:rPr>
              <a:t>&amp;</a:t>
            </a:r>
            <a:r>
              <a:rPr lang="fr-FR" sz="3200" dirty="0">
                <a:latin typeface="Arial Black"/>
                <a:cs typeface="Arial Black"/>
              </a:rPr>
              <a:t> INFRA </a:t>
            </a:r>
            <a:r>
              <a:rPr lang="fr-FR" sz="3200" dirty="0">
                <a:cs typeface="Arial"/>
              </a:rPr>
              <a:t>Solutions </a:t>
            </a:r>
            <a:endParaRPr lang="fr-FR" sz="32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264311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993088" y="-330740"/>
            <a:ext cx="11137089" cy="62646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  <p:pic>
        <p:nvPicPr>
          <p:cNvPr id="2" name="Image 1" descr="TKH.TunnelInfr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273" y="1010398"/>
            <a:ext cx="5930093" cy="4418853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1" y="285751"/>
            <a:ext cx="9554634" cy="112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Arial Black"/>
                <a:cs typeface="Arial Black"/>
              </a:rPr>
              <a:t>TUNNEL </a:t>
            </a:r>
            <a:r>
              <a:rPr lang="fr-FR" sz="3200" dirty="0">
                <a:cs typeface="Arial"/>
              </a:rPr>
              <a:t>&amp;</a:t>
            </a:r>
            <a:r>
              <a:rPr lang="fr-FR" sz="3200" dirty="0">
                <a:latin typeface="Arial Black"/>
                <a:cs typeface="Arial Black"/>
              </a:rPr>
              <a:t> INFRA </a:t>
            </a:r>
            <a:r>
              <a:rPr lang="fr-FR" sz="3200" dirty="0">
                <a:cs typeface="Arial"/>
              </a:rPr>
              <a:t>Solutions </a:t>
            </a:r>
            <a:endParaRPr lang="fr-FR" sz="3200" dirty="0">
              <a:latin typeface="Arial Black"/>
              <a:cs typeface="Arial Black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-1448645" y="1137398"/>
            <a:ext cx="5535057" cy="5677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572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096850" y="-214008"/>
            <a:ext cx="11240851" cy="63229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" y="285751"/>
            <a:ext cx="9144000" cy="112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Arial Black"/>
                <a:cs typeface="Arial Black"/>
              </a:rPr>
              <a:t>PARKING </a:t>
            </a:r>
            <a:r>
              <a:rPr lang="fr-FR" sz="3200" dirty="0">
                <a:cs typeface="Arial"/>
              </a:rPr>
              <a:t>Solutions </a:t>
            </a:r>
            <a:endParaRPr lang="fr-FR" sz="3200" dirty="0">
              <a:latin typeface="Arial Black"/>
              <a:cs typeface="Arial Black"/>
            </a:endParaRPr>
          </a:p>
        </p:txBody>
      </p:sp>
      <p:pic>
        <p:nvPicPr>
          <p:cNvPr id="2" name="Image 1" descr="TKH.Parking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4084" y="1346575"/>
            <a:ext cx="6375837" cy="4082675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-1448644" y="1137398"/>
            <a:ext cx="4892586" cy="274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876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137054" y="-526682"/>
            <a:ext cx="10747983" cy="60457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" y="285751"/>
            <a:ext cx="9144000" cy="112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Arial Black"/>
                <a:cs typeface="Arial Black"/>
              </a:rPr>
              <a:t>MARINE </a:t>
            </a:r>
            <a:r>
              <a:rPr lang="fr-FR" sz="3200" dirty="0">
                <a:cs typeface="Arial Black"/>
              </a:rPr>
              <a:t>&amp;</a:t>
            </a:r>
            <a:r>
              <a:rPr lang="fr-FR" sz="3200" dirty="0">
                <a:latin typeface="Arial Black"/>
                <a:cs typeface="Arial Black"/>
              </a:rPr>
              <a:t> OFFSHORE</a:t>
            </a:r>
          </a:p>
        </p:txBody>
      </p:sp>
      <p:pic>
        <p:nvPicPr>
          <p:cNvPr id="2" name="Image 1" descr="TKH.Marine_Oil_Ga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1290" y="1062692"/>
            <a:ext cx="5821422" cy="4366559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-1448644" y="1137398"/>
            <a:ext cx="4780526" cy="6648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15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16000" y="0"/>
            <a:ext cx="10160001" cy="571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  <p:pic>
        <p:nvPicPr>
          <p:cNvPr id="2" name="Image 1" descr="TKH.Machine Vision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5707" y="1014317"/>
            <a:ext cx="5887169" cy="4339653"/>
          </a:xfrm>
          <a:prstGeom prst="rect">
            <a:avLst/>
          </a:prstGeom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1" y="285751"/>
            <a:ext cx="9144000" cy="112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Arial Black"/>
                <a:cs typeface="Arial Black"/>
              </a:rPr>
              <a:t>MACHINE VISION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-1448645" y="1137398"/>
            <a:ext cx="5632173" cy="5901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78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16000" y="0"/>
            <a:ext cx="10160001" cy="571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srgbClr val="FFFF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1" y="285751"/>
            <a:ext cx="9144000" cy="112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prstClr val="black"/>
                </a:solidFill>
                <a:latin typeface="Arial Black"/>
                <a:cs typeface="Arial Black"/>
              </a:rPr>
              <a:t>TIRE BUILDING </a:t>
            </a:r>
            <a:r>
              <a:rPr lang="fr-FR" sz="3200" dirty="0" err="1">
                <a:cs typeface="Arial Black"/>
              </a:rPr>
              <a:t>Industry</a:t>
            </a:r>
            <a:endParaRPr lang="fr-FR" sz="3200" dirty="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pic>
        <p:nvPicPr>
          <p:cNvPr id="7" name="Picture 2" descr="TKH.Tyre.jpg">
            <a:extLst>
              <a:ext uri="{FF2B5EF4-FFF2-40B4-BE49-F238E27FC236}">
                <a16:creationId xmlns:a16="http://schemas.microsoft.com/office/drawing/2014/main" id="{34C7E7D8-2C76-E74F-ABD5-3933A940C2A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5256" y="1119614"/>
            <a:ext cx="5883759" cy="437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A507E4-4B04-5B4D-B9EE-5D24DE0613B8}"/>
              </a:ext>
            </a:extLst>
          </p:cNvPr>
          <p:cNvSpPr/>
          <p:nvPr/>
        </p:nvSpPr>
        <p:spPr>
          <a:xfrm>
            <a:off x="1565256" y="1273003"/>
            <a:ext cx="2816086" cy="590177"/>
          </a:xfrm>
          <a:prstGeom prst="rect">
            <a:avLst/>
          </a:prstGeom>
          <a:solidFill>
            <a:srgbClr val="F4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080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35D98F9-7C54-CC4D-8341-DCD2BD4BC6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8397" y="1695498"/>
            <a:ext cx="6527282" cy="368749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6A933B9-AAE8-A344-9347-DBA7BBB7159F}"/>
              </a:ext>
            </a:extLst>
          </p:cNvPr>
          <p:cNvGrpSpPr/>
          <p:nvPr/>
        </p:nvGrpSpPr>
        <p:grpSpPr>
          <a:xfrm>
            <a:off x="2816705" y="1997581"/>
            <a:ext cx="1163400" cy="1148428"/>
            <a:chOff x="3428889" y="1925186"/>
            <a:chExt cx="1415223" cy="1397010"/>
          </a:xfrm>
        </p:grpSpPr>
        <p:sp>
          <p:nvSpPr>
            <p:cNvPr id="78" name="Larme 77">
              <a:extLst>
                <a:ext uri="{FF2B5EF4-FFF2-40B4-BE49-F238E27FC236}">
                  <a16:creationId xmlns:a16="http://schemas.microsoft.com/office/drawing/2014/main" id="{6AFA1AA2-EB99-A54B-A345-820A3243F739}"/>
                </a:ext>
              </a:extLst>
            </p:cNvPr>
            <p:cNvSpPr/>
            <p:nvPr/>
          </p:nvSpPr>
          <p:spPr>
            <a:xfrm rot="8100000">
              <a:off x="3428889" y="1925186"/>
              <a:ext cx="1415223" cy="1397010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Sous-titre 2">
              <a:extLst>
                <a:ext uri="{FF2B5EF4-FFF2-40B4-BE49-F238E27FC236}">
                  <a16:creationId xmlns:a16="http://schemas.microsoft.com/office/drawing/2014/main" id="{14C266CB-7720-D04D-9C1D-CB2975958DC0}"/>
                </a:ext>
              </a:extLst>
            </p:cNvPr>
            <p:cNvSpPr txBox="1">
              <a:spLocks/>
            </p:cNvSpPr>
            <p:nvPr/>
          </p:nvSpPr>
          <p:spPr>
            <a:xfrm>
              <a:off x="3544053" y="2323262"/>
              <a:ext cx="1184895" cy="87249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4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+35 </a:t>
              </a:r>
              <a:r>
                <a:rPr lang="fr-FR" sz="14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factories</a:t>
              </a:r>
              <a:r>
                <a:rPr lang="fr-FR" sz="14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 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570A9F3-F4AC-E042-97D4-4E70D54AFFFA}"/>
              </a:ext>
            </a:extLst>
          </p:cNvPr>
          <p:cNvGrpSpPr/>
          <p:nvPr/>
        </p:nvGrpSpPr>
        <p:grpSpPr>
          <a:xfrm>
            <a:off x="6342247" y="1995238"/>
            <a:ext cx="1219714" cy="1204017"/>
            <a:chOff x="5045422" y="1993382"/>
            <a:chExt cx="1415223" cy="1397010"/>
          </a:xfrm>
        </p:grpSpPr>
        <p:sp>
          <p:nvSpPr>
            <p:cNvPr id="71" name="Larme 70">
              <a:extLst>
                <a:ext uri="{FF2B5EF4-FFF2-40B4-BE49-F238E27FC236}">
                  <a16:creationId xmlns:a16="http://schemas.microsoft.com/office/drawing/2014/main" id="{F0DF89B9-34AE-BA41-A434-803642FE7AB1}"/>
                </a:ext>
              </a:extLst>
            </p:cNvPr>
            <p:cNvSpPr/>
            <p:nvPr/>
          </p:nvSpPr>
          <p:spPr>
            <a:xfrm rot="8100000">
              <a:off x="5045422" y="1993382"/>
              <a:ext cx="1415223" cy="1397010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Sous-titre 2">
              <a:extLst>
                <a:ext uri="{FF2B5EF4-FFF2-40B4-BE49-F238E27FC236}">
                  <a16:creationId xmlns:a16="http://schemas.microsoft.com/office/drawing/2014/main" id="{DCAE0ABD-67B5-5048-8063-9FB0E6AA508E}"/>
                </a:ext>
              </a:extLst>
            </p:cNvPr>
            <p:cNvSpPr txBox="1">
              <a:spLocks/>
            </p:cNvSpPr>
            <p:nvPr/>
          </p:nvSpPr>
          <p:spPr>
            <a:xfrm>
              <a:off x="5120941" y="2375798"/>
              <a:ext cx="1249170" cy="87249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0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Development</a:t>
              </a:r>
              <a:r>
                <a:rPr lang="fr-FR" sz="10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 of an extensive </a:t>
              </a:r>
              <a:r>
                <a:rPr lang="fr-FR" sz="10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manufacturing</a:t>
              </a:r>
              <a:r>
                <a:rPr lang="fr-FR" sz="10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 network</a:t>
              </a:r>
              <a:endParaRPr lang="fr-FR" altLang="ja-JP" sz="1100" b="1" dirty="0">
                <a:solidFill>
                  <a:schemeClr val="bg1"/>
                </a:solidFill>
                <a:latin typeface="SF Compact Display Black" panose="020B0504030202060204" pitchFamily="34" charset="77"/>
                <a:cs typeface="Arial Black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6388ECE-0723-624A-AB36-C6DEC380DD0D}"/>
              </a:ext>
            </a:extLst>
          </p:cNvPr>
          <p:cNvGrpSpPr/>
          <p:nvPr/>
        </p:nvGrpSpPr>
        <p:grpSpPr>
          <a:xfrm>
            <a:off x="7483934" y="3385488"/>
            <a:ext cx="1371745" cy="1189553"/>
            <a:chOff x="6413286" y="3801327"/>
            <a:chExt cx="1610976" cy="1397010"/>
          </a:xfrm>
        </p:grpSpPr>
        <p:sp>
          <p:nvSpPr>
            <p:cNvPr id="80" name="Larme 79">
              <a:extLst>
                <a:ext uri="{FF2B5EF4-FFF2-40B4-BE49-F238E27FC236}">
                  <a16:creationId xmlns:a16="http://schemas.microsoft.com/office/drawing/2014/main" id="{3FF4C0AB-6204-F940-9BBB-AF8791CADEB2}"/>
                </a:ext>
              </a:extLst>
            </p:cNvPr>
            <p:cNvSpPr/>
            <p:nvPr/>
          </p:nvSpPr>
          <p:spPr>
            <a:xfrm rot="8100000">
              <a:off x="6501538" y="3801327"/>
              <a:ext cx="1415223" cy="1397010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Sous-titre 2">
              <a:extLst>
                <a:ext uri="{FF2B5EF4-FFF2-40B4-BE49-F238E27FC236}">
                  <a16:creationId xmlns:a16="http://schemas.microsoft.com/office/drawing/2014/main" id="{B45D4DCE-6010-CC48-BE97-763FD21FE34A}"/>
                </a:ext>
              </a:extLst>
            </p:cNvPr>
            <p:cNvSpPr txBox="1">
              <a:spLocks/>
            </p:cNvSpPr>
            <p:nvPr/>
          </p:nvSpPr>
          <p:spPr>
            <a:xfrm>
              <a:off x="6413286" y="4142619"/>
              <a:ext cx="1610976" cy="87249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Diversification</a:t>
              </a:r>
            </a:p>
            <a:p>
              <a:r>
                <a:rPr lang="fr-FR" sz="11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 of </a:t>
              </a:r>
              <a:r>
                <a:rPr lang="fr-FR" sz="11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manufacturing</a:t>
              </a:r>
              <a:endParaRPr lang="fr-FR" sz="1100" b="1" dirty="0">
                <a:solidFill>
                  <a:schemeClr val="bg1"/>
                </a:solidFill>
                <a:latin typeface="SF Compact Display Black" panose="020B0504030202060204" pitchFamily="34" charset="77"/>
                <a:cs typeface="Arial Black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F2E461-5338-6D45-BAC0-373B69729E33}"/>
              </a:ext>
            </a:extLst>
          </p:cNvPr>
          <p:cNvGrpSpPr/>
          <p:nvPr/>
        </p:nvGrpSpPr>
        <p:grpSpPr>
          <a:xfrm>
            <a:off x="5048529" y="3392680"/>
            <a:ext cx="1190488" cy="1175167"/>
            <a:chOff x="4799979" y="3868803"/>
            <a:chExt cx="1415223" cy="1397010"/>
          </a:xfrm>
        </p:grpSpPr>
        <p:sp>
          <p:nvSpPr>
            <p:cNvPr id="79" name="Larme 78">
              <a:extLst>
                <a:ext uri="{FF2B5EF4-FFF2-40B4-BE49-F238E27FC236}">
                  <a16:creationId xmlns:a16="http://schemas.microsoft.com/office/drawing/2014/main" id="{34BD994D-EC96-4843-86E9-ACBA6033EC6B}"/>
                </a:ext>
              </a:extLst>
            </p:cNvPr>
            <p:cNvSpPr/>
            <p:nvPr/>
          </p:nvSpPr>
          <p:spPr>
            <a:xfrm rot="8100000">
              <a:off x="4799979" y="3868803"/>
              <a:ext cx="1415223" cy="1397010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Sous-titre 2">
              <a:extLst>
                <a:ext uri="{FF2B5EF4-FFF2-40B4-BE49-F238E27FC236}">
                  <a16:creationId xmlns:a16="http://schemas.microsoft.com/office/drawing/2014/main" id="{7DBE82B3-7D3F-B04E-A838-F19397F167C4}"/>
                </a:ext>
              </a:extLst>
            </p:cNvPr>
            <p:cNvSpPr txBox="1">
              <a:spLocks/>
            </p:cNvSpPr>
            <p:nvPr/>
          </p:nvSpPr>
          <p:spPr>
            <a:xfrm>
              <a:off x="4825625" y="4297943"/>
              <a:ext cx="1363931" cy="9104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2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Own</a:t>
              </a:r>
              <a:r>
                <a:rPr lang="fr-FR" sz="12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 </a:t>
              </a:r>
              <a:r>
                <a:rPr lang="fr-FR" sz="12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industrial</a:t>
              </a:r>
              <a:r>
                <a:rPr lang="fr-FR" sz="12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 </a:t>
              </a:r>
              <a:r>
                <a:rPr lang="fr-FR" sz="12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resources</a:t>
              </a:r>
              <a:endParaRPr lang="fr-FR" sz="1200" b="1" dirty="0">
                <a:solidFill>
                  <a:schemeClr val="bg1"/>
                </a:solidFill>
                <a:latin typeface="SF Compact Display Black" panose="020B0504030202060204" pitchFamily="34" charset="77"/>
                <a:cs typeface="Arial Black"/>
              </a:endParaRPr>
            </a:p>
          </p:txBody>
        </p:sp>
      </p:grpSp>
      <p:sp>
        <p:nvSpPr>
          <p:cNvPr id="21" name="Shape 41">
            <a:hlinkClick r:id="rId4"/>
            <a:extLst>
              <a:ext uri="{FF2B5EF4-FFF2-40B4-BE49-F238E27FC236}">
                <a16:creationId xmlns:a16="http://schemas.microsoft.com/office/drawing/2014/main" id="{FFCD0115-65BE-4945-9930-9051ADDE484A}"/>
              </a:ext>
            </a:extLst>
          </p:cNvPr>
          <p:cNvSpPr>
            <a:spLocks/>
          </p:cNvSpPr>
          <p:nvPr/>
        </p:nvSpPr>
        <p:spPr bwMode="auto">
          <a:xfrm>
            <a:off x="8455884" y="5486045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2" name="Shape 42">
            <a:hlinkClick r:id="rId5"/>
            <a:extLst>
              <a:ext uri="{FF2B5EF4-FFF2-40B4-BE49-F238E27FC236}">
                <a16:creationId xmlns:a16="http://schemas.microsoft.com/office/drawing/2014/main" id="{E4F237CE-E07B-744E-B560-53CF45E421B8}"/>
              </a:ext>
            </a:extLst>
          </p:cNvPr>
          <p:cNvSpPr>
            <a:spLocks/>
          </p:cNvSpPr>
          <p:nvPr/>
        </p:nvSpPr>
        <p:spPr bwMode="auto">
          <a:xfrm>
            <a:off x="8279076" y="5473544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3" name="Shape 43">
            <a:hlinkClick r:id="rId6"/>
            <a:extLst>
              <a:ext uri="{FF2B5EF4-FFF2-40B4-BE49-F238E27FC236}">
                <a16:creationId xmlns:a16="http://schemas.microsoft.com/office/drawing/2014/main" id="{EB430C2D-072B-7343-AABA-98329093D7C8}"/>
              </a:ext>
            </a:extLst>
          </p:cNvPr>
          <p:cNvSpPr>
            <a:spLocks/>
          </p:cNvSpPr>
          <p:nvPr/>
        </p:nvSpPr>
        <p:spPr bwMode="auto">
          <a:xfrm>
            <a:off x="8674959" y="5476520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4" name="Shape 44">
            <a:hlinkClick r:id="rId7"/>
            <a:extLst>
              <a:ext uri="{FF2B5EF4-FFF2-40B4-BE49-F238E27FC236}">
                <a16:creationId xmlns:a16="http://schemas.microsoft.com/office/drawing/2014/main" id="{55474FD0-F219-354A-905F-E885FB4D5914}"/>
              </a:ext>
            </a:extLst>
          </p:cNvPr>
          <p:cNvSpPr>
            <a:spLocks/>
          </p:cNvSpPr>
          <p:nvPr/>
        </p:nvSpPr>
        <p:spPr bwMode="auto">
          <a:xfrm>
            <a:off x="8851767" y="5487831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9695B56-DDA7-0445-B693-7B03A003055D}"/>
              </a:ext>
            </a:extLst>
          </p:cNvPr>
          <p:cNvSpPr txBox="1"/>
          <p:nvPr/>
        </p:nvSpPr>
        <p:spPr>
          <a:xfrm>
            <a:off x="228757" y="149587"/>
            <a:ext cx="218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TKH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factories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UI Display Heavy" pitchFamily="2" charset="0"/>
              <a:ea typeface="SF UI Display Heavy" pitchFamily="2" charset="0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0845AEB-7195-B642-8DE2-33369A4BB239}"/>
              </a:ext>
            </a:extLst>
          </p:cNvPr>
          <p:cNvSpPr txBox="1"/>
          <p:nvPr/>
        </p:nvSpPr>
        <p:spPr>
          <a:xfrm>
            <a:off x="228756" y="863999"/>
            <a:ext cx="805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800" b="1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r>
              <a:rPr lang="fr-FR" dirty="0"/>
              <a:t>A UNIQUE COMBINATION OF KNOW-HOW, TECHNICAL EXPERTISE &amp; PRODUCTION CAPACITY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8787B6E-F772-7146-B0B8-3E437C89B811}"/>
              </a:ext>
            </a:extLst>
          </p:cNvPr>
          <p:cNvSpPr txBox="1"/>
          <p:nvPr/>
        </p:nvSpPr>
        <p:spPr>
          <a:xfrm>
            <a:off x="168491" y="2180441"/>
            <a:ext cx="2033580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THE POWER OF </a:t>
            </a:r>
            <a:r>
              <a:rPr lang="fr-FR" sz="19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AN INDUSTRIAL </a:t>
            </a:r>
            <a:r>
              <a:rPr lang="fr-FR" sz="40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GROUP</a:t>
            </a:r>
            <a:endParaRPr lang="fr-FR" sz="2000" b="1" dirty="0">
              <a:solidFill>
                <a:srgbClr val="B6C900"/>
              </a:solidFill>
              <a:latin typeface="SF UI Display" pitchFamily="2" charset="0"/>
              <a:ea typeface="SF UI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530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4B01FC2-938C-F942-9DCF-6386DEE347BA}"/>
              </a:ext>
            </a:extLst>
          </p:cNvPr>
          <p:cNvSpPr/>
          <p:nvPr/>
        </p:nvSpPr>
        <p:spPr>
          <a:xfrm>
            <a:off x="2306661" y="1749663"/>
            <a:ext cx="1857611" cy="1428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3F9EEA-8935-5645-8CEB-8DDAB8991203}"/>
              </a:ext>
            </a:extLst>
          </p:cNvPr>
          <p:cNvSpPr/>
          <p:nvPr/>
        </p:nvSpPr>
        <p:spPr>
          <a:xfrm>
            <a:off x="2306661" y="1742171"/>
            <a:ext cx="1857611" cy="2685450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D55D82C-48B3-FC4E-87CA-75ED0914D5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55" y="1877753"/>
            <a:ext cx="909333" cy="86340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B59728DD-FD57-5A45-AB85-CCF024A55D9E}"/>
              </a:ext>
            </a:extLst>
          </p:cNvPr>
          <p:cNvSpPr txBox="1"/>
          <p:nvPr/>
        </p:nvSpPr>
        <p:spPr>
          <a:xfrm>
            <a:off x="2306661" y="2756138"/>
            <a:ext cx="1857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TKF </a:t>
            </a:r>
            <a:r>
              <a:rPr lang="fr-FR" sz="1400" dirty="0" err="1">
                <a:solidFill>
                  <a:prstClr val="black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Netherlands</a:t>
            </a:r>
            <a:endParaRPr lang="fr-FR" sz="1400" dirty="0">
              <a:solidFill>
                <a:prstClr val="black"/>
              </a:solidFill>
              <a:latin typeface="SF Compact Display" panose="020B0504030202060204" pitchFamily="34" charset="77"/>
              <a:ea typeface="SF UI Display Ultralight" pitchFamily="2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E6BE311-AC90-BE49-8E20-D9E1F480C3AE}"/>
              </a:ext>
            </a:extLst>
          </p:cNvPr>
          <p:cNvSpPr txBox="1"/>
          <p:nvPr/>
        </p:nvSpPr>
        <p:spPr>
          <a:xfrm>
            <a:off x="2232803" y="3292770"/>
            <a:ext cx="20470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Industrial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Communication</a:t>
            </a:r>
          </a:p>
          <a:p>
            <a:pPr lvl="0" algn="ctr"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Marine,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oil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&amp;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gas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  <a:p>
            <a:pPr lvl="0" algn="ctr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Fiber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optic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  <a:p>
            <a:pPr lvl="0" algn="ctr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8FAD6E-0B4B-7C47-A13E-056EEB33C019}"/>
              </a:ext>
            </a:extLst>
          </p:cNvPr>
          <p:cNvSpPr/>
          <p:nvPr/>
        </p:nvSpPr>
        <p:spPr>
          <a:xfrm>
            <a:off x="4599904" y="1749663"/>
            <a:ext cx="1857611" cy="1428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D5770DD-C423-3444-AFE3-EB0BE7AF44BD}"/>
              </a:ext>
            </a:extLst>
          </p:cNvPr>
          <p:cNvSpPr/>
          <p:nvPr/>
        </p:nvSpPr>
        <p:spPr>
          <a:xfrm>
            <a:off x="4599904" y="1749663"/>
            <a:ext cx="1857611" cy="2677958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A2073529-7A48-C949-914D-25FFF286CF79}"/>
              </a:ext>
            </a:extLst>
          </p:cNvPr>
          <p:cNvSpPr txBox="1"/>
          <p:nvPr/>
        </p:nvSpPr>
        <p:spPr>
          <a:xfrm>
            <a:off x="4599904" y="2756138"/>
            <a:ext cx="1857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400" dirty="0" err="1">
                <a:solidFill>
                  <a:prstClr val="black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Netherlands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4B9BACB-585B-E949-B349-06880D55D225}"/>
              </a:ext>
            </a:extLst>
          </p:cNvPr>
          <p:cNvSpPr txBox="1"/>
          <p:nvPr/>
        </p:nvSpPr>
        <p:spPr>
          <a:xfrm>
            <a:off x="4599904" y="3344090"/>
            <a:ext cx="18576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Industrial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  <a:p>
            <a:pPr lvl="0" algn="ctr"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instrumentation</a:t>
            </a:r>
          </a:p>
          <a:p>
            <a:pPr lvl="0" algn="ctr"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&amp; Infra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BC20501-FD8D-644B-80B9-7C84608BC009}"/>
              </a:ext>
            </a:extLst>
          </p:cNvPr>
          <p:cNvSpPr/>
          <p:nvPr/>
        </p:nvSpPr>
        <p:spPr>
          <a:xfrm>
            <a:off x="6893147" y="1742171"/>
            <a:ext cx="1857611" cy="1428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29A1A65-12AD-1646-B316-22EB355D9029}"/>
              </a:ext>
            </a:extLst>
          </p:cNvPr>
          <p:cNvSpPr/>
          <p:nvPr/>
        </p:nvSpPr>
        <p:spPr>
          <a:xfrm>
            <a:off x="6893147" y="1742171"/>
            <a:ext cx="1857611" cy="2677958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5857D52-5B68-6842-BFE2-72EB04BCD79F}"/>
              </a:ext>
            </a:extLst>
          </p:cNvPr>
          <p:cNvSpPr txBox="1"/>
          <p:nvPr/>
        </p:nvSpPr>
        <p:spPr>
          <a:xfrm>
            <a:off x="6893147" y="2622195"/>
            <a:ext cx="1857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TKF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Lochem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  <a:cs typeface="+mn-cs"/>
            </a:endParaRPr>
          </a:p>
          <a:p>
            <a:pPr lvl="0" algn="ctr">
              <a:defRPr/>
            </a:pPr>
            <a:r>
              <a:rPr lang="fr-FR" sz="1400" dirty="0" err="1">
                <a:solidFill>
                  <a:prstClr val="black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Netherlands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83CEC6B2-BE2D-7845-92E3-5681A59063B5}"/>
              </a:ext>
            </a:extLst>
          </p:cNvPr>
          <p:cNvSpPr txBox="1"/>
          <p:nvPr/>
        </p:nvSpPr>
        <p:spPr>
          <a:xfrm>
            <a:off x="6812558" y="3377256"/>
            <a:ext cx="2047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Subsea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15F95DC9-02C3-894D-A862-4927D154A0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998" y="2184643"/>
            <a:ext cx="1378147" cy="306795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58FF56C6-9722-E941-B376-394883503B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7285" y="1837499"/>
            <a:ext cx="909333" cy="863401"/>
          </a:xfrm>
          <a:prstGeom prst="rect">
            <a:avLst/>
          </a:prstGeom>
        </p:spPr>
      </p:pic>
      <p:sp>
        <p:nvSpPr>
          <p:cNvPr id="21" name="Shape 41">
            <a:hlinkClick r:id="rId5"/>
            <a:extLst>
              <a:ext uri="{FF2B5EF4-FFF2-40B4-BE49-F238E27FC236}">
                <a16:creationId xmlns:a16="http://schemas.microsoft.com/office/drawing/2014/main" id="{52B02C80-15B1-B74C-AA0D-7C57BB7A1780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2" name="Shape 42">
            <a:hlinkClick r:id="rId6"/>
            <a:extLst>
              <a:ext uri="{FF2B5EF4-FFF2-40B4-BE49-F238E27FC236}">
                <a16:creationId xmlns:a16="http://schemas.microsoft.com/office/drawing/2014/main" id="{CF259452-981D-DE4A-AC47-A3F4695C5B8B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3" name="Shape 43">
            <a:hlinkClick r:id="rId7"/>
            <a:extLst>
              <a:ext uri="{FF2B5EF4-FFF2-40B4-BE49-F238E27FC236}">
                <a16:creationId xmlns:a16="http://schemas.microsoft.com/office/drawing/2014/main" id="{F6B63D5B-5681-4044-92BC-14641D7169E2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4" name="Shape 44">
            <a:hlinkClick r:id="rId8"/>
            <a:extLst>
              <a:ext uri="{FF2B5EF4-FFF2-40B4-BE49-F238E27FC236}">
                <a16:creationId xmlns:a16="http://schemas.microsoft.com/office/drawing/2014/main" id="{8DEC4B38-4C2E-9243-9963-AE80092BE7A1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8D9ADA5-0333-3F49-B8FB-1C5AD4E70575}"/>
              </a:ext>
            </a:extLst>
          </p:cNvPr>
          <p:cNvSpPr txBox="1"/>
          <p:nvPr/>
        </p:nvSpPr>
        <p:spPr>
          <a:xfrm>
            <a:off x="228757" y="149587"/>
            <a:ext cx="218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TKH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factories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UI Display Heavy" pitchFamily="2" charset="0"/>
              <a:ea typeface="SF UI Display Heavy" pitchFamily="2" charset="0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609B887-8094-D94B-803A-B94DE3BC3AD1}"/>
              </a:ext>
            </a:extLst>
          </p:cNvPr>
          <p:cNvSpPr txBox="1"/>
          <p:nvPr/>
        </p:nvSpPr>
        <p:spPr>
          <a:xfrm>
            <a:off x="228756" y="863999"/>
            <a:ext cx="805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800" b="1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r>
              <a:rPr lang="fr-FR" dirty="0"/>
              <a:t>A UNIQUE COMBINATION OF KNOW-HOW, TECHNICAL EXPERTISE &amp; PRODUCTION CAPACITY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1A33114-4AEF-FF41-B3F9-F70D67800EBD}"/>
              </a:ext>
            </a:extLst>
          </p:cNvPr>
          <p:cNvSpPr txBox="1"/>
          <p:nvPr/>
        </p:nvSpPr>
        <p:spPr>
          <a:xfrm>
            <a:off x="168491" y="2180441"/>
            <a:ext cx="2033580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THE POWER OF </a:t>
            </a:r>
            <a:r>
              <a:rPr lang="fr-FR" sz="19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AN INDUSTRIAL </a:t>
            </a:r>
            <a:r>
              <a:rPr lang="fr-FR" sz="40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GROUP</a:t>
            </a:r>
            <a:endParaRPr lang="fr-FR" sz="2000" b="1" dirty="0">
              <a:solidFill>
                <a:srgbClr val="B6C900"/>
              </a:solidFill>
              <a:latin typeface="SF UI Display" pitchFamily="2" charset="0"/>
              <a:ea typeface="SF UI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799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4B01FC2-938C-F942-9DCF-6386DEE347BA}"/>
              </a:ext>
            </a:extLst>
          </p:cNvPr>
          <p:cNvSpPr/>
          <p:nvPr/>
        </p:nvSpPr>
        <p:spPr>
          <a:xfrm>
            <a:off x="468151" y="1701537"/>
            <a:ext cx="1857611" cy="1428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3F9EEA-8935-5645-8CEB-8DDAB8991203}"/>
              </a:ext>
            </a:extLst>
          </p:cNvPr>
          <p:cNvSpPr/>
          <p:nvPr/>
        </p:nvSpPr>
        <p:spPr>
          <a:xfrm>
            <a:off x="468151" y="1701536"/>
            <a:ext cx="1857611" cy="2677959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59728DD-FD57-5A45-AB85-CCF024A55D9E}"/>
              </a:ext>
            </a:extLst>
          </p:cNvPr>
          <p:cNvSpPr txBox="1"/>
          <p:nvPr/>
        </p:nvSpPr>
        <p:spPr>
          <a:xfrm>
            <a:off x="468151" y="2708012"/>
            <a:ext cx="1857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400" dirty="0">
                <a:solidFill>
                  <a:prstClr val="black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Germany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E6BE311-AC90-BE49-8E20-D9E1F480C3AE}"/>
              </a:ext>
            </a:extLst>
          </p:cNvPr>
          <p:cNvSpPr txBox="1"/>
          <p:nvPr/>
        </p:nvSpPr>
        <p:spPr>
          <a:xfrm>
            <a:off x="405405" y="3303454"/>
            <a:ext cx="19831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Miniature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  <a:p>
            <a:pPr lvl="0" algn="ctr"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robotics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,</a:t>
            </a:r>
          </a:p>
          <a:p>
            <a:pPr lvl="0" algn="ctr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medical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&amp;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security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  <a:p>
            <a:pPr lvl="0" algn="ctr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8FAD6E-0B4B-7C47-A13E-056EEB33C019}"/>
              </a:ext>
            </a:extLst>
          </p:cNvPr>
          <p:cNvSpPr/>
          <p:nvPr/>
        </p:nvSpPr>
        <p:spPr>
          <a:xfrm>
            <a:off x="2553693" y="1709028"/>
            <a:ext cx="1857611" cy="1428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D5770DD-C423-3444-AFE3-EB0BE7AF44BD}"/>
              </a:ext>
            </a:extLst>
          </p:cNvPr>
          <p:cNvSpPr/>
          <p:nvPr/>
        </p:nvSpPr>
        <p:spPr>
          <a:xfrm>
            <a:off x="2553693" y="1701536"/>
            <a:ext cx="1857611" cy="2685450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A2073529-7A48-C949-914D-25FFF286CF79}"/>
              </a:ext>
            </a:extLst>
          </p:cNvPr>
          <p:cNvSpPr txBox="1"/>
          <p:nvPr/>
        </p:nvSpPr>
        <p:spPr>
          <a:xfrm>
            <a:off x="2553693" y="2715503"/>
            <a:ext cx="1857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Italy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4B9BACB-585B-E949-B349-06880D55D225}"/>
              </a:ext>
            </a:extLst>
          </p:cNvPr>
          <p:cNvSpPr txBox="1"/>
          <p:nvPr/>
        </p:nvSpPr>
        <p:spPr>
          <a:xfrm>
            <a:off x="2547464" y="3350095"/>
            <a:ext cx="1857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Machine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tool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industry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  <a:p>
            <a:pPr lvl="0" algn="ctr"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Audio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BC20501-FD8D-644B-80B9-7C84608BC009}"/>
              </a:ext>
            </a:extLst>
          </p:cNvPr>
          <p:cNvSpPr/>
          <p:nvPr/>
        </p:nvSpPr>
        <p:spPr>
          <a:xfrm>
            <a:off x="4650398" y="1701536"/>
            <a:ext cx="1857611" cy="1428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29A1A65-12AD-1646-B316-22EB355D9029}"/>
              </a:ext>
            </a:extLst>
          </p:cNvPr>
          <p:cNvSpPr/>
          <p:nvPr/>
        </p:nvSpPr>
        <p:spPr>
          <a:xfrm>
            <a:off x="4650398" y="1701536"/>
            <a:ext cx="1857611" cy="2677958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5857D52-5B68-6842-BFE2-72EB04BCD79F}"/>
              </a:ext>
            </a:extLst>
          </p:cNvPr>
          <p:cNvSpPr txBox="1"/>
          <p:nvPr/>
        </p:nvSpPr>
        <p:spPr>
          <a:xfrm>
            <a:off x="4650396" y="2715503"/>
            <a:ext cx="1857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TFO China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83CEC6B2-BE2D-7845-92E3-5681A59063B5}"/>
              </a:ext>
            </a:extLst>
          </p:cNvPr>
          <p:cNvSpPr txBox="1"/>
          <p:nvPr/>
        </p:nvSpPr>
        <p:spPr>
          <a:xfrm>
            <a:off x="4650396" y="3358765"/>
            <a:ext cx="18576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Fiber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optic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(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from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  <a:p>
            <a:pPr lvl="0" algn="ctr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preform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silice to</a:t>
            </a:r>
          </a:p>
          <a:p>
            <a:pPr lvl="0" algn="ctr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assembly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)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3C82935-5AA6-8D4D-86F2-3D2C003A73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007" y="1981278"/>
            <a:ext cx="1020298" cy="61217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0C4131-327D-7C47-AD0A-3BB8B2E34AE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341" y="2182898"/>
            <a:ext cx="1670314" cy="22392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EEF369-FDC4-3044-8956-6B246561D0B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0082" y="1929958"/>
            <a:ext cx="658238" cy="64545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898BA1F-1244-E042-BCBE-50558DBC3D9C}"/>
              </a:ext>
            </a:extLst>
          </p:cNvPr>
          <p:cNvSpPr/>
          <p:nvPr/>
        </p:nvSpPr>
        <p:spPr>
          <a:xfrm>
            <a:off x="6747101" y="1701536"/>
            <a:ext cx="1857611" cy="1428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FF3A5C7-DDE8-2049-B2EB-F131010C08BB}"/>
              </a:ext>
            </a:extLst>
          </p:cNvPr>
          <p:cNvSpPr/>
          <p:nvPr/>
        </p:nvSpPr>
        <p:spPr>
          <a:xfrm>
            <a:off x="6747101" y="1701536"/>
            <a:ext cx="1857611" cy="2677958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CA9F607-8A3F-494D-A117-11E4B4F062FE}"/>
              </a:ext>
            </a:extLst>
          </p:cNvPr>
          <p:cNvSpPr txBox="1"/>
          <p:nvPr/>
        </p:nvSpPr>
        <p:spPr>
          <a:xfrm>
            <a:off x="6747099" y="2715503"/>
            <a:ext cx="1857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ZTC China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E00767-C618-B941-BBB9-0F629B29C8C7}"/>
              </a:ext>
            </a:extLst>
          </p:cNvPr>
          <p:cNvSpPr txBox="1"/>
          <p:nvPr/>
        </p:nvSpPr>
        <p:spPr>
          <a:xfrm>
            <a:off x="6588144" y="3366442"/>
            <a:ext cx="2175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Data transmission -</a:t>
            </a:r>
          </a:p>
          <a:p>
            <a:pPr lvl="0" algn="ctr"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communication &amp;</a:t>
            </a:r>
          </a:p>
          <a:p>
            <a:pPr lvl="0" algn="ctr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industrial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807F6C8-ACE1-BB43-B005-0793F821B1B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1395" y="1897680"/>
            <a:ext cx="649018" cy="677736"/>
          </a:xfrm>
          <a:prstGeom prst="rect">
            <a:avLst/>
          </a:prstGeom>
        </p:spPr>
      </p:pic>
      <p:sp>
        <p:nvSpPr>
          <p:cNvPr id="30" name="Shape 41">
            <a:hlinkClick r:id="rId7"/>
            <a:extLst>
              <a:ext uri="{FF2B5EF4-FFF2-40B4-BE49-F238E27FC236}">
                <a16:creationId xmlns:a16="http://schemas.microsoft.com/office/drawing/2014/main" id="{4D333A4B-EE2B-3943-85C3-BD63B58E2C64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1" name="Shape 42">
            <a:hlinkClick r:id="rId8"/>
            <a:extLst>
              <a:ext uri="{FF2B5EF4-FFF2-40B4-BE49-F238E27FC236}">
                <a16:creationId xmlns:a16="http://schemas.microsoft.com/office/drawing/2014/main" id="{D787907D-6AC8-1D45-B3F2-C8C0EF2C5325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2" name="Shape 43">
            <a:hlinkClick r:id="rId9"/>
            <a:extLst>
              <a:ext uri="{FF2B5EF4-FFF2-40B4-BE49-F238E27FC236}">
                <a16:creationId xmlns:a16="http://schemas.microsoft.com/office/drawing/2014/main" id="{211B5B33-F29A-8642-9F12-0A07E65825D7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9" name="Shape 44">
            <a:hlinkClick r:id="rId10"/>
            <a:extLst>
              <a:ext uri="{FF2B5EF4-FFF2-40B4-BE49-F238E27FC236}">
                <a16:creationId xmlns:a16="http://schemas.microsoft.com/office/drawing/2014/main" id="{1B44F6F0-94E2-0F40-A1D2-E862F7EA757F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B8DD16E9-D159-F84E-B882-5072CC51C8E6}"/>
              </a:ext>
            </a:extLst>
          </p:cNvPr>
          <p:cNvSpPr txBox="1"/>
          <p:nvPr/>
        </p:nvSpPr>
        <p:spPr>
          <a:xfrm>
            <a:off x="228757" y="149587"/>
            <a:ext cx="218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TKH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factories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UI Display Heavy" pitchFamily="2" charset="0"/>
              <a:ea typeface="SF UI Display Heavy" pitchFamily="2" charset="0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4B6ACA78-DCE8-A947-BB9B-094D35B95E88}"/>
              </a:ext>
            </a:extLst>
          </p:cNvPr>
          <p:cNvSpPr txBox="1"/>
          <p:nvPr/>
        </p:nvSpPr>
        <p:spPr>
          <a:xfrm>
            <a:off x="228756" y="863999"/>
            <a:ext cx="805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800" b="1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r>
              <a:rPr lang="fr-FR" dirty="0"/>
              <a:t>A UNIQUE COMBINATION OF KNOW-HOW, TECHNICAL EXPERTISE &amp; PRODUCTION CAPACITY</a:t>
            </a:r>
          </a:p>
        </p:txBody>
      </p:sp>
    </p:spTree>
    <p:extLst>
      <p:ext uri="{BB962C8B-B14F-4D97-AF65-F5344CB8AC3E}">
        <p14:creationId xmlns:p14="http://schemas.microsoft.com/office/powerpoint/2010/main" val="24352806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3888</TotalTime>
  <Words>445</Words>
  <Application>Microsoft Macintosh PowerPoint</Application>
  <PresentationFormat>Affichage à l'écran (16:10)</PresentationFormat>
  <Paragraphs>160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31" baseType="lpstr">
      <vt:lpstr>游ゴシック</vt:lpstr>
      <vt:lpstr>Arial</vt:lpstr>
      <vt:lpstr>Arial Black</vt:lpstr>
      <vt:lpstr>Calibri</vt:lpstr>
      <vt:lpstr>Calibri Light</vt:lpstr>
      <vt:lpstr>SF Compact Display</vt:lpstr>
      <vt:lpstr>SF Compact Display Black</vt:lpstr>
      <vt:lpstr>SF Compact Display Light</vt:lpstr>
      <vt:lpstr>SF UI Display</vt:lpstr>
      <vt:lpstr>SF UI Display Heavy</vt:lpstr>
      <vt:lpstr>SF UI Display Ultralight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Aurélie PEREZ</dc:creator>
  <cp:lastModifiedBy>Aurélie PEREZ</cp:lastModifiedBy>
  <cp:revision>260</cp:revision>
  <cp:lastPrinted>2018-07-04T08:00:38Z</cp:lastPrinted>
  <dcterms:created xsi:type="dcterms:W3CDTF">2018-05-22T16:00:15Z</dcterms:created>
  <dcterms:modified xsi:type="dcterms:W3CDTF">2018-07-17T15:38:40Z</dcterms:modified>
</cp:coreProperties>
</file>