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41"/>
  </p:handoutMasterIdLst>
  <p:sldIdLst>
    <p:sldId id="258" r:id="rId2"/>
    <p:sldId id="315" r:id="rId3"/>
    <p:sldId id="314" r:id="rId4"/>
    <p:sldId id="256" r:id="rId5"/>
    <p:sldId id="261" r:id="rId6"/>
    <p:sldId id="283" r:id="rId7"/>
    <p:sldId id="301" r:id="rId8"/>
    <p:sldId id="297" r:id="rId9"/>
    <p:sldId id="326" r:id="rId10"/>
    <p:sldId id="336" r:id="rId11"/>
    <p:sldId id="335" r:id="rId12"/>
    <p:sldId id="291" r:id="rId13"/>
    <p:sldId id="262" r:id="rId14"/>
    <p:sldId id="295" r:id="rId15"/>
    <p:sldId id="263" r:id="rId16"/>
    <p:sldId id="265" r:id="rId17"/>
    <p:sldId id="266" r:id="rId18"/>
    <p:sldId id="264" r:id="rId19"/>
    <p:sldId id="275" r:id="rId20"/>
    <p:sldId id="276" r:id="rId21"/>
    <p:sldId id="277" r:id="rId22"/>
    <p:sldId id="268" r:id="rId23"/>
    <p:sldId id="278" r:id="rId24"/>
    <p:sldId id="279" r:id="rId25"/>
    <p:sldId id="267" r:id="rId26"/>
    <p:sldId id="280" r:id="rId27"/>
    <p:sldId id="281" r:id="rId28"/>
    <p:sldId id="298" r:id="rId29"/>
    <p:sldId id="270" r:id="rId30"/>
    <p:sldId id="269" r:id="rId31"/>
    <p:sldId id="294" r:id="rId32"/>
    <p:sldId id="272" r:id="rId33"/>
    <p:sldId id="299" r:id="rId34"/>
    <p:sldId id="274" r:id="rId35"/>
    <p:sldId id="282" r:id="rId36"/>
    <p:sldId id="289" r:id="rId37"/>
    <p:sldId id="286" r:id="rId38"/>
    <p:sldId id="287" r:id="rId39"/>
    <p:sldId id="292" r:id="rId40"/>
  </p:sldIdLst>
  <p:sldSz cx="9144000" cy="5715000" type="screen16x10"/>
  <p:notesSz cx="6858000" cy="9144000"/>
  <p:defaultTextStyle>
    <a:defPPr>
      <a:defRPr lang="fr-FR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D9"/>
    <a:srgbClr val="F0EDF0"/>
    <a:srgbClr val="D2CDD2"/>
    <a:srgbClr val="F4F4F6"/>
    <a:srgbClr val="B6C900"/>
    <a:srgbClr val="115EA9"/>
    <a:srgbClr val="E85813"/>
    <a:srgbClr val="C60020"/>
    <a:srgbClr val="7EB7DC"/>
    <a:srgbClr val="F4A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8" autoAdjust="0"/>
    <p:restoredTop sz="95933" autoAdjust="0"/>
  </p:normalViewPr>
  <p:slideViewPr>
    <p:cSldViewPr snapToGrid="0" snapToObjects="1">
      <p:cViewPr varScale="1">
        <p:scale>
          <a:sx n="116" d="100"/>
          <a:sy n="116" d="100"/>
        </p:scale>
        <p:origin x="1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1" d="100"/>
        <a:sy n="13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5F2F624-35B4-394F-9240-48694A55A2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269F34-5F84-F048-AACA-59E172B764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B249B-2690-5948-85C8-2B410FDF7424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F2DDBD4-2358-7748-AF3F-451F729DCD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6F00C74-8D03-DE47-8E51-A598A83444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9C023-9376-C440-AE2E-2C6B056638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3013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913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318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251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80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32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8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902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856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378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56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8972-8C01-4A4C-8EDD-0E5AAEDE03F5}" type="datetimeFigureOut">
              <a:rPr lang="fr-FR" smtClean="0"/>
              <a:t>17/07/2018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4F45-7F25-B04C-B613-B1208248C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6616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7/17/18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591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CAE_GROUP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5" Type="http://schemas.openxmlformats.org/officeDocument/2006/relationships/hyperlink" Target="https://plus.google.com/102434660862867563100" TargetMode="External"/><Relationship Id="rId4" Type="http://schemas.openxmlformats.org/officeDocument/2006/relationships/hyperlink" Target="https://www.facebook.com/CAE-GROUPE-54324341252287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CAE_GROUPE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5" Type="http://schemas.openxmlformats.org/officeDocument/2006/relationships/hyperlink" Target="https://plus.google.com/102434660862867563100" TargetMode="External"/><Relationship Id="rId4" Type="http://schemas.openxmlformats.org/officeDocument/2006/relationships/hyperlink" Target="https://www.facebook.com/CAE-GROUPE-543243412522878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CAE-GROUPE-543243412522878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twitter.com/CAE_GROUP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hyperlink" Target="https://www.youtube.com/channel/UCpEDKsvqXdjBGn6Pw7k7GMQ" TargetMode="External"/><Relationship Id="rId4" Type="http://schemas.openxmlformats.org/officeDocument/2006/relationships/image" Target="../media/image6.png"/><Relationship Id="rId9" Type="http://schemas.openxmlformats.org/officeDocument/2006/relationships/hyperlink" Target="https://plus.google.com/10243466086286756310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CAE_GROUP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5" Type="http://schemas.openxmlformats.org/officeDocument/2006/relationships/hyperlink" Target="https://plus.google.com/102434660862867563100" TargetMode="External"/><Relationship Id="rId4" Type="http://schemas.openxmlformats.org/officeDocument/2006/relationships/hyperlink" Target="https://www.facebook.com/CAE-GROUPE-543243412522878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s://twitter.com/CAE_GROUPE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5" Type="http://schemas.openxmlformats.org/officeDocument/2006/relationships/hyperlink" Target="https://plus.google.com/102434660862867563100" TargetMode="External"/><Relationship Id="rId10" Type="http://schemas.openxmlformats.org/officeDocument/2006/relationships/image" Target="../media/image11.png"/><Relationship Id="rId4" Type="http://schemas.openxmlformats.org/officeDocument/2006/relationships/hyperlink" Target="https://www.facebook.com/CAE-GROUPE-543243412522878/" TargetMode="External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3" Type="http://schemas.openxmlformats.org/officeDocument/2006/relationships/hyperlink" Target="https://twitter.com/CAE_GROUPE" TargetMode="External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17" Type="http://schemas.openxmlformats.org/officeDocument/2006/relationships/image" Target="../media/image22.png"/><Relationship Id="rId2" Type="http://schemas.openxmlformats.org/officeDocument/2006/relationships/image" Target="../media/image2.jpe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11" Type="http://schemas.openxmlformats.org/officeDocument/2006/relationships/image" Target="../media/image16.png"/><Relationship Id="rId5" Type="http://schemas.openxmlformats.org/officeDocument/2006/relationships/hyperlink" Target="https://plus.google.com/102434660862867563100" TargetMode="External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jpeg"/><Relationship Id="rId4" Type="http://schemas.openxmlformats.org/officeDocument/2006/relationships/hyperlink" Target="https://www.facebook.com/CAE-GROUPE-543243412522878/" TargetMode="External"/><Relationship Id="rId9" Type="http://schemas.openxmlformats.org/officeDocument/2006/relationships/image" Target="../media/image14.jpeg"/><Relationship Id="rId1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CAE_GROUP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5" Type="http://schemas.openxmlformats.org/officeDocument/2006/relationships/hyperlink" Target="https://plus.google.com/102434660862867563100" TargetMode="External"/><Relationship Id="rId4" Type="http://schemas.openxmlformats.org/officeDocument/2006/relationships/hyperlink" Target="https://www.facebook.com/CAE-GROUPE-543243412522878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CAE-GROUPE-543243412522878/" TargetMode="External"/><Relationship Id="rId3" Type="http://schemas.openxmlformats.org/officeDocument/2006/relationships/image" Target="../media/image26.png"/><Relationship Id="rId7" Type="http://schemas.openxmlformats.org/officeDocument/2006/relationships/hyperlink" Target="https://twitter.com/CAE_GROUPE" TargetMode="External"/><Relationship Id="rId12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0.png"/><Relationship Id="rId5" Type="http://schemas.openxmlformats.org/officeDocument/2006/relationships/image" Target="../media/image28.png"/><Relationship Id="rId10" Type="http://schemas.openxmlformats.org/officeDocument/2006/relationships/hyperlink" Target="https://www.youtube.com/channel/UCpEDKsvqXdjBGn6Pw7k7GMQ" TargetMode="External"/><Relationship Id="rId4" Type="http://schemas.openxmlformats.org/officeDocument/2006/relationships/image" Target="../media/image27.png"/><Relationship Id="rId9" Type="http://schemas.openxmlformats.org/officeDocument/2006/relationships/hyperlink" Target="https://plus.google.com/102434660862867563100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plus.google.com/102434660862867563100" TargetMode="External"/><Relationship Id="rId3" Type="http://schemas.openxmlformats.org/officeDocument/2006/relationships/image" Target="../media/image32.png"/><Relationship Id="rId7" Type="http://schemas.openxmlformats.org/officeDocument/2006/relationships/hyperlink" Target="https://www.facebook.com/CAE-GROUPE-543243412522878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witter.com/CAE_GROUPE" TargetMode="External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hyperlink" Target="https://www.youtube.com/channel/UCpEDKsvqXdjBGn6Pw7k7GMQ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hyperlink" Target="https://twitter.com/CAE_GROUPE" TargetMode="External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11" Type="http://schemas.openxmlformats.org/officeDocument/2006/relationships/image" Target="../media/image39.png"/><Relationship Id="rId5" Type="http://schemas.openxmlformats.org/officeDocument/2006/relationships/hyperlink" Target="https://plus.google.com/102434660862867563100" TargetMode="External"/><Relationship Id="rId10" Type="http://schemas.openxmlformats.org/officeDocument/2006/relationships/image" Target="../media/image38.png"/><Relationship Id="rId4" Type="http://schemas.openxmlformats.org/officeDocument/2006/relationships/hyperlink" Target="https://www.facebook.com/CAE-GROUPE-543243412522878/" TargetMode="External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plus.google.com/102434660862867563100" TargetMode="External"/><Relationship Id="rId3" Type="http://schemas.openxmlformats.org/officeDocument/2006/relationships/image" Target="../media/image42.png"/><Relationship Id="rId7" Type="http://schemas.openxmlformats.org/officeDocument/2006/relationships/hyperlink" Target="https://www.facebook.com/CAE-GROUPE-543243412522878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witter.com/CAE_GROUPE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hyperlink" Target="https://www.youtube.com/channel/UCpEDKsvqXdjBGn6Pw7k7GMQ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hyperlink" Target="https://www.youtube.com/channel/UCpEDKsvqXdjBGn6Pw7k7GMQ" TargetMode="External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12" Type="http://schemas.openxmlformats.org/officeDocument/2006/relationships/image" Target="../media/image57.png"/><Relationship Id="rId17" Type="http://schemas.openxmlformats.org/officeDocument/2006/relationships/hyperlink" Target="https://plus.google.com/102434660862867563100" TargetMode="External"/><Relationship Id="rId2" Type="http://schemas.openxmlformats.org/officeDocument/2006/relationships/image" Target="../media/image46.jpeg"/><Relationship Id="rId16" Type="http://schemas.openxmlformats.org/officeDocument/2006/relationships/hyperlink" Target="https://www.facebook.com/CAE-GROUPE-543243412522878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5" Type="http://schemas.openxmlformats.org/officeDocument/2006/relationships/hyperlink" Target="https://twitter.com/CAE_GROUPE" TargetMode="External"/><Relationship Id="rId10" Type="http://schemas.openxmlformats.org/officeDocument/2006/relationships/image" Target="../media/image55.jpeg"/><Relationship Id="rId4" Type="http://schemas.openxmlformats.org/officeDocument/2006/relationships/image" Target="../media/image49.png"/><Relationship Id="rId9" Type="http://schemas.openxmlformats.org/officeDocument/2006/relationships/image" Target="../media/image54.jpeg"/><Relationship Id="rId1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8.jpeg"/><Relationship Id="rId18" Type="http://schemas.openxmlformats.org/officeDocument/2006/relationships/hyperlink" Target="https://www.youtube.com/channel/UCpEDKsvqXdjBGn6Pw7k7GMQ" TargetMode="External"/><Relationship Id="rId3" Type="http://schemas.openxmlformats.org/officeDocument/2006/relationships/image" Target="../media/image48.png"/><Relationship Id="rId7" Type="http://schemas.openxmlformats.org/officeDocument/2006/relationships/image" Target="../media/image63.jpeg"/><Relationship Id="rId12" Type="http://schemas.openxmlformats.org/officeDocument/2006/relationships/image" Target="../media/image67.png"/><Relationship Id="rId17" Type="http://schemas.openxmlformats.org/officeDocument/2006/relationships/hyperlink" Target="https://plus.google.com/102434660862867563100" TargetMode="External"/><Relationship Id="rId2" Type="http://schemas.openxmlformats.org/officeDocument/2006/relationships/image" Target="../media/image46.jpeg"/><Relationship Id="rId16" Type="http://schemas.openxmlformats.org/officeDocument/2006/relationships/hyperlink" Target="https://www.facebook.com/CAE-GROUPE-543243412522878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11" Type="http://schemas.openxmlformats.org/officeDocument/2006/relationships/image" Target="../media/image66.png"/><Relationship Id="rId5" Type="http://schemas.openxmlformats.org/officeDocument/2006/relationships/image" Target="../media/image61.jpeg"/><Relationship Id="rId15" Type="http://schemas.openxmlformats.org/officeDocument/2006/relationships/hyperlink" Target="https://twitter.com/CAE_GROUPE" TargetMode="External"/><Relationship Id="rId10" Type="http://schemas.openxmlformats.org/officeDocument/2006/relationships/image" Target="../media/image65.png"/><Relationship Id="rId4" Type="http://schemas.openxmlformats.org/officeDocument/2006/relationships/image" Target="../media/image60.jpeg"/><Relationship Id="rId9" Type="http://schemas.microsoft.com/office/2007/relationships/hdphoto" Target="../media/hdphoto3.wdp"/><Relationship Id="rId14" Type="http://schemas.openxmlformats.org/officeDocument/2006/relationships/image" Target="../media/image6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13" Type="http://schemas.openxmlformats.org/officeDocument/2006/relationships/image" Target="../media/image80.jpeg"/><Relationship Id="rId18" Type="http://schemas.openxmlformats.org/officeDocument/2006/relationships/hyperlink" Target="https://plus.google.com/102434660862867563100" TargetMode="External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jpeg"/><Relationship Id="rId17" Type="http://schemas.openxmlformats.org/officeDocument/2006/relationships/hyperlink" Target="https://www.facebook.com/CAE-GROUPE-543243412522878/" TargetMode="External"/><Relationship Id="rId2" Type="http://schemas.openxmlformats.org/officeDocument/2006/relationships/image" Target="../media/image46.jpeg"/><Relationship Id="rId16" Type="http://schemas.openxmlformats.org/officeDocument/2006/relationships/hyperlink" Target="https://twitter.com/CAE_GROUPE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jpeg"/><Relationship Id="rId11" Type="http://schemas.openxmlformats.org/officeDocument/2006/relationships/image" Target="../media/image78.jpeg"/><Relationship Id="rId5" Type="http://schemas.openxmlformats.org/officeDocument/2006/relationships/image" Target="../media/image72.jpeg"/><Relationship Id="rId15" Type="http://schemas.openxmlformats.org/officeDocument/2006/relationships/image" Target="../media/image82.jpeg"/><Relationship Id="rId10" Type="http://schemas.openxmlformats.org/officeDocument/2006/relationships/image" Target="../media/image77.png"/><Relationship Id="rId19" Type="http://schemas.openxmlformats.org/officeDocument/2006/relationships/hyperlink" Target="https://www.youtube.com/channel/UCpEDKsvqXdjBGn6Pw7k7GMQ" TargetMode="External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png"/><Relationship Id="rId7" Type="http://schemas.openxmlformats.org/officeDocument/2006/relationships/image" Target="../media/image88.jpeg"/><Relationship Id="rId12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jpeg"/><Relationship Id="rId11" Type="http://schemas.openxmlformats.org/officeDocument/2006/relationships/hyperlink" Target="https://plus.google.com/102434660862867563100" TargetMode="External"/><Relationship Id="rId5" Type="http://schemas.openxmlformats.org/officeDocument/2006/relationships/image" Target="../media/image86.jpeg"/><Relationship Id="rId10" Type="http://schemas.openxmlformats.org/officeDocument/2006/relationships/hyperlink" Target="https://www.facebook.com/CAE-GROUPE-543243412522878/" TargetMode="External"/><Relationship Id="rId4" Type="http://schemas.openxmlformats.org/officeDocument/2006/relationships/image" Target="../media/image85.jpeg"/><Relationship Id="rId9" Type="http://schemas.openxmlformats.org/officeDocument/2006/relationships/hyperlink" Target="https://twitter.com/CAE_GROUPE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90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11" Type="http://schemas.openxmlformats.org/officeDocument/2006/relationships/image" Target="../media/image94.png"/><Relationship Id="rId5" Type="http://schemas.openxmlformats.org/officeDocument/2006/relationships/hyperlink" Target="https://www.facebook.com/CAE-GROUPE-543243412522878/" TargetMode="External"/><Relationship Id="rId10" Type="http://schemas.openxmlformats.org/officeDocument/2006/relationships/image" Target="../media/image93.jpeg"/><Relationship Id="rId4" Type="http://schemas.openxmlformats.org/officeDocument/2006/relationships/hyperlink" Target="https://twitter.com/CAE_GROUPE" TargetMode="External"/><Relationship Id="rId9" Type="http://schemas.openxmlformats.org/officeDocument/2006/relationships/image" Target="../media/image9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13" Type="http://schemas.openxmlformats.org/officeDocument/2006/relationships/hyperlink" Target="https://www.facebook.com/CAE-GROUPE-543243412522878/" TargetMode="External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hyperlink" Target="https://twitter.com/CAE_GROUPE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11" Type="http://schemas.openxmlformats.org/officeDocument/2006/relationships/image" Target="../media/image104.jpeg"/><Relationship Id="rId5" Type="http://schemas.openxmlformats.org/officeDocument/2006/relationships/image" Target="../media/image98.jpeg"/><Relationship Id="rId15" Type="http://schemas.openxmlformats.org/officeDocument/2006/relationships/hyperlink" Target="https://www.youtube.com/channel/UCpEDKsvqXdjBGn6Pw7k7GMQ" TargetMode="External"/><Relationship Id="rId10" Type="http://schemas.openxmlformats.org/officeDocument/2006/relationships/image" Target="../media/image103.jpeg"/><Relationship Id="rId4" Type="http://schemas.openxmlformats.org/officeDocument/2006/relationships/image" Target="../media/image97.jpeg"/><Relationship Id="rId9" Type="http://schemas.openxmlformats.org/officeDocument/2006/relationships/image" Target="../media/image102.jpeg"/><Relationship Id="rId14" Type="http://schemas.openxmlformats.org/officeDocument/2006/relationships/hyperlink" Target="https://plus.google.com/102434660862867563100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image" Target="../media/image96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CAE_GROUPE" TargetMode="External"/><Relationship Id="rId7" Type="http://schemas.openxmlformats.org/officeDocument/2006/relationships/image" Target="../media/image38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5" Type="http://schemas.openxmlformats.org/officeDocument/2006/relationships/hyperlink" Target="https://plus.google.com/102434660862867563100" TargetMode="External"/><Relationship Id="rId4" Type="http://schemas.openxmlformats.org/officeDocument/2006/relationships/hyperlink" Target="https://www.facebook.com/CAE-GROUPE-543243412522878/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CAE_GROUPE" TargetMode="External"/><Relationship Id="rId3" Type="http://schemas.openxmlformats.org/officeDocument/2006/relationships/image" Target="../media/image107.jpeg"/><Relationship Id="rId7" Type="http://schemas.openxmlformats.org/officeDocument/2006/relationships/image" Target="../media/image111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jpeg"/><Relationship Id="rId11" Type="http://schemas.openxmlformats.org/officeDocument/2006/relationships/hyperlink" Target="https://www.youtube.com/channel/UCpEDKsvqXdjBGn6Pw7k7GMQ" TargetMode="External"/><Relationship Id="rId5" Type="http://schemas.openxmlformats.org/officeDocument/2006/relationships/image" Target="../media/image109.jpeg"/><Relationship Id="rId10" Type="http://schemas.openxmlformats.org/officeDocument/2006/relationships/hyperlink" Target="https://plus.google.com/102434660862867563100" TargetMode="External"/><Relationship Id="rId4" Type="http://schemas.openxmlformats.org/officeDocument/2006/relationships/image" Target="../media/image108.jpeg"/><Relationship Id="rId9" Type="http://schemas.openxmlformats.org/officeDocument/2006/relationships/hyperlink" Target="https://www.facebook.com/CAE-GROUPE-543243412522878/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3" Type="http://schemas.openxmlformats.org/officeDocument/2006/relationships/hyperlink" Target="https://twitter.com/CAE_GROUPE" TargetMode="External"/><Relationship Id="rId7" Type="http://schemas.openxmlformats.org/officeDocument/2006/relationships/image" Target="../media/image112.png"/><Relationship Id="rId12" Type="http://schemas.openxmlformats.org/officeDocument/2006/relationships/image" Target="../media/image115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11" Type="http://schemas.microsoft.com/office/2007/relationships/hdphoto" Target="../media/hdphoto5.wdp"/><Relationship Id="rId5" Type="http://schemas.openxmlformats.org/officeDocument/2006/relationships/hyperlink" Target="https://plus.google.com/102434660862867563100" TargetMode="External"/><Relationship Id="rId15" Type="http://schemas.openxmlformats.org/officeDocument/2006/relationships/image" Target="../media/image117.png"/><Relationship Id="rId10" Type="http://schemas.openxmlformats.org/officeDocument/2006/relationships/image" Target="../media/image114.png"/><Relationship Id="rId4" Type="http://schemas.openxmlformats.org/officeDocument/2006/relationships/hyperlink" Target="https://www.facebook.com/CAE-GROUPE-543243412522878/" TargetMode="External"/><Relationship Id="rId9" Type="http://schemas.openxmlformats.org/officeDocument/2006/relationships/image" Target="../media/image113.png"/><Relationship Id="rId14" Type="http://schemas.openxmlformats.org/officeDocument/2006/relationships/image" Target="../media/image11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hyperlink" Target="https://twitter.com/CAE_GROUPE" TargetMode="External"/><Relationship Id="rId7" Type="http://schemas.openxmlformats.org/officeDocument/2006/relationships/image" Target="../media/image118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5" Type="http://schemas.openxmlformats.org/officeDocument/2006/relationships/hyperlink" Target="https://plus.google.com/102434660862867563100" TargetMode="External"/><Relationship Id="rId10" Type="http://schemas.openxmlformats.org/officeDocument/2006/relationships/image" Target="../media/image121.png"/><Relationship Id="rId4" Type="http://schemas.openxmlformats.org/officeDocument/2006/relationships/hyperlink" Target="https://www.facebook.com/CAE-GROUPE-543243412522878/" TargetMode="External"/><Relationship Id="rId9" Type="http://schemas.openxmlformats.org/officeDocument/2006/relationships/image" Target="../media/image1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pEDKsvqXdjBGn6Pw7k7GMQ" TargetMode="External"/><Relationship Id="rId3" Type="http://schemas.openxmlformats.org/officeDocument/2006/relationships/image" Target="../media/image123.png"/><Relationship Id="rId7" Type="http://schemas.openxmlformats.org/officeDocument/2006/relationships/hyperlink" Target="https://plus.google.com/102434660862867563100" TargetMode="External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CAE-GROUPE-543243412522878/" TargetMode="External"/><Relationship Id="rId11" Type="http://schemas.openxmlformats.org/officeDocument/2006/relationships/image" Target="../media/image127.jpeg"/><Relationship Id="rId5" Type="http://schemas.openxmlformats.org/officeDocument/2006/relationships/hyperlink" Target="https://twitter.com/CAE_GROUPE" TargetMode="External"/><Relationship Id="rId10" Type="http://schemas.openxmlformats.org/officeDocument/2006/relationships/image" Target="../media/image126.jpeg"/><Relationship Id="rId4" Type="http://schemas.openxmlformats.org/officeDocument/2006/relationships/image" Target="../media/image124.png"/><Relationship Id="rId9" Type="http://schemas.openxmlformats.org/officeDocument/2006/relationships/image" Target="../media/image125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CAE_GROUPE" TargetMode="External"/><Relationship Id="rId13" Type="http://schemas.openxmlformats.org/officeDocument/2006/relationships/image" Target="../media/image133.jpeg"/><Relationship Id="rId3" Type="http://schemas.openxmlformats.org/officeDocument/2006/relationships/image" Target="../media/image123.png"/><Relationship Id="rId7" Type="http://schemas.openxmlformats.org/officeDocument/2006/relationships/image" Target="../media/image131.png"/><Relationship Id="rId12" Type="http://schemas.openxmlformats.org/officeDocument/2006/relationships/image" Target="../media/image132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11" Type="http://schemas.openxmlformats.org/officeDocument/2006/relationships/hyperlink" Target="https://www.youtube.com/channel/UCpEDKsvqXdjBGn6Pw7k7GMQ" TargetMode="External"/><Relationship Id="rId5" Type="http://schemas.openxmlformats.org/officeDocument/2006/relationships/image" Target="../media/image129.png"/><Relationship Id="rId10" Type="http://schemas.openxmlformats.org/officeDocument/2006/relationships/hyperlink" Target="https://plus.google.com/102434660862867563100" TargetMode="External"/><Relationship Id="rId4" Type="http://schemas.openxmlformats.org/officeDocument/2006/relationships/image" Target="../media/image128.jpeg"/><Relationship Id="rId9" Type="http://schemas.openxmlformats.org/officeDocument/2006/relationships/hyperlink" Target="https://www.facebook.com/CAE-GROUPE-543243412522878/" TargetMode="External"/><Relationship Id="rId14" Type="http://schemas.openxmlformats.org/officeDocument/2006/relationships/image" Target="../media/image134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jpeg"/><Relationship Id="rId13" Type="http://schemas.openxmlformats.org/officeDocument/2006/relationships/hyperlink" Target="https://www.youtube.com/channel/UCpEDKsvqXdjBGn6Pw7k7GMQ" TargetMode="External"/><Relationship Id="rId3" Type="http://schemas.openxmlformats.org/officeDocument/2006/relationships/image" Target="../media/image135.tiff"/><Relationship Id="rId7" Type="http://schemas.openxmlformats.org/officeDocument/2006/relationships/image" Target="../media/image139.jpeg"/><Relationship Id="rId12" Type="http://schemas.openxmlformats.org/officeDocument/2006/relationships/hyperlink" Target="https://plus.google.com/102434660862867563100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jpeg"/><Relationship Id="rId11" Type="http://schemas.openxmlformats.org/officeDocument/2006/relationships/hyperlink" Target="https://www.facebook.com/CAE-GROUPE-543243412522878/" TargetMode="External"/><Relationship Id="rId5" Type="http://schemas.openxmlformats.org/officeDocument/2006/relationships/image" Target="../media/image137.jpeg"/><Relationship Id="rId10" Type="http://schemas.openxmlformats.org/officeDocument/2006/relationships/hyperlink" Target="https://twitter.com/CAE_GROUPE" TargetMode="External"/><Relationship Id="rId4" Type="http://schemas.openxmlformats.org/officeDocument/2006/relationships/image" Target="../media/image136.jpeg"/><Relationship Id="rId9" Type="http://schemas.openxmlformats.org/officeDocument/2006/relationships/image" Target="../media/image1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pEDKsvqXdjBGn6Pw7k7GMQ" TargetMode="External"/><Relationship Id="rId3" Type="http://schemas.openxmlformats.org/officeDocument/2006/relationships/image" Target="../media/image142.png"/><Relationship Id="rId7" Type="http://schemas.openxmlformats.org/officeDocument/2006/relationships/hyperlink" Target="https://plus.google.com/102434660862867563100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CAE-GROUPE-543243412522878/" TargetMode="External"/><Relationship Id="rId5" Type="http://schemas.openxmlformats.org/officeDocument/2006/relationships/hyperlink" Target="https://twitter.com/CAE_GROUPE" TargetMode="External"/><Relationship Id="rId4" Type="http://schemas.openxmlformats.org/officeDocument/2006/relationships/image" Target="../media/image143.png"/><Relationship Id="rId9" Type="http://schemas.openxmlformats.org/officeDocument/2006/relationships/image" Target="../media/image1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7" Type="http://schemas.openxmlformats.org/officeDocument/2006/relationships/hyperlink" Target="https://www.youtube.com/channel/UCpEDKsvqXdjBGn6Pw7k7GMQ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us.google.com/102434660862867563100" TargetMode="External"/><Relationship Id="rId5" Type="http://schemas.openxmlformats.org/officeDocument/2006/relationships/hyperlink" Target="https://www.facebook.com/CAE-GROUPE-543243412522878/" TargetMode="External"/><Relationship Id="rId4" Type="http://schemas.openxmlformats.org/officeDocument/2006/relationships/hyperlink" Target="https://twitter.com/CAE_GROUPE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CAE_GROUP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channel/UCpEDKsvqXdjBGn6Pw7k7GMQ" TargetMode="External"/><Relationship Id="rId5" Type="http://schemas.openxmlformats.org/officeDocument/2006/relationships/hyperlink" Target="https://plus.google.com/102434660862867563100" TargetMode="External"/><Relationship Id="rId4" Type="http://schemas.openxmlformats.org/officeDocument/2006/relationships/hyperlink" Target="https://www.facebook.com/CAE-GROUPE-543243412522878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E903064-062D-5640-B5DC-5106AAC5E175}"/>
              </a:ext>
            </a:extLst>
          </p:cNvPr>
          <p:cNvSpPr txBox="1"/>
          <p:nvPr/>
        </p:nvSpPr>
        <p:spPr>
          <a:xfrm>
            <a:off x="2317902" y="2570091"/>
            <a:ext cx="4713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B6C900"/>
                </a:solidFill>
                <a:latin typeface="SF Compact Display Light" panose="020B0304030202060204" pitchFamily="34" charset="77"/>
                <a:ea typeface="SF UI Display" pitchFamily="2" charset="0"/>
              </a:rPr>
              <a:t>CORPORATE</a:t>
            </a:r>
            <a:r>
              <a:rPr lang="fr-FR" sz="2800" b="1" dirty="0">
                <a:solidFill>
                  <a:schemeClr val="bg1"/>
                </a:solidFill>
                <a:latin typeface="SF Compact Display Black" panose="020B0304030202060204" pitchFamily="34" charset="77"/>
                <a:ea typeface="SF UI Display" pitchFamily="2" charset="0"/>
              </a:rPr>
              <a:t> PRESENTATION</a:t>
            </a:r>
            <a:endParaRPr lang="fr-FR" sz="2800" dirty="0">
              <a:solidFill>
                <a:srgbClr val="B6C900"/>
              </a:solidFill>
              <a:latin typeface="SF Compact Display Light" panose="020B0304030202060204" pitchFamily="34" charset="77"/>
              <a:ea typeface="SF UI Display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A45044-B0CA-D04E-B3E2-BC99C9795B70}"/>
              </a:ext>
            </a:extLst>
          </p:cNvPr>
          <p:cNvSpPr txBox="1"/>
          <p:nvPr/>
        </p:nvSpPr>
        <p:spPr>
          <a:xfrm>
            <a:off x="1644772" y="3795164"/>
            <a:ext cx="6059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b="1" dirty="0">
                <a:solidFill>
                  <a:schemeClr val="bg1"/>
                </a:solidFill>
                <a:latin typeface="SF Compact Display Black" panose="020B0304030202060204" pitchFamily="34" charset="77"/>
                <a:ea typeface="SF UI Display Ultralight" pitchFamily="2" charset="0"/>
                <a:cs typeface="Arial" panose="020B0604020202020204" pitchFamily="34" charset="0"/>
              </a:rPr>
              <a:t>CONCEPTION OF INNOVATIVE SOLUTIONS</a:t>
            </a:r>
          </a:p>
          <a:p>
            <a:pPr algn="ctr"/>
            <a:r>
              <a:rPr lang="fr-FR" sz="1800" dirty="0">
                <a:solidFill>
                  <a:srgbClr val="A2C72C"/>
                </a:solidFill>
                <a:latin typeface="SF Compact Display Light" panose="020B0304030202060204" pitchFamily="34" charset="77"/>
                <a:ea typeface="SF UI Display Ultralight" pitchFamily="2" charset="0"/>
                <a:cs typeface="Arial" panose="020B0604020202020204" pitchFamily="34" charset="0"/>
              </a:rPr>
              <a:t>CABLING, CONNECTIVITY AND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101792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56119"/>
            <a:ext cx="2914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About TKH GROUP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D6CB2-034C-C042-A99C-3B731F9EEFE9}"/>
              </a:ext>
            </a:extLst>
          </p:cNvPr>
          <p:cNvSpPr txBox="1"/>
          <p:nvPr/>
        </p:nvSpPr>
        <p:spPr>
          <a:xfrm>
            <a:off x="268361" y="1833813"/>
            <a:ext cx="42127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TKH Group,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is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an international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leading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operating group of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companies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based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in the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Netherlands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in the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Industrial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,Telecom and Building solutions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field</a:t>
            </a:r>
            <a:endParaRPr lang="fr-FR" sz="16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CAE GROUPE, SUBSIDIARY OF TKH GROUP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+mn-cs"/>
              </a:rPr>
              <a:t>since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+mn-cs"/>
              </a:rPr>
              <a:t> 2007</a:t>
            </a: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9661CD48-38C1-4240-A142-1AB11CF11CD3}"/>
              </a:ext>
            </a:extLst>
          </p:cNvPr>
          <p:cNvSpPr/>
          <p:nvPr/>
        </p:nvSpPr>
        <p:spPr>
          <a:xfrm>
            <a:off x="412543" y="3318271"/>
            <a:ext cx="125427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AE863CD6-31C8-E44D-9A97-AA5B3BD1C50B}"/>
              </a:ext>
            </a:extLst>
          </p:cNvPr>
          <p:cNvSpPr/>
          <p:nvPr/>
        </p:nvSpPr>
        <p:spPr>
          <a:xfrm>
            <a:off x="412543" y="3552487"/>
            <a:ext cx="125427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589682-5253-944C-81E8-6D8E45C0F6F9}"/>
              </a:ext>
            </a:extLst>
          </p:cNvPr>
          <p:cNvSpPr txBox="1"/>
          <p:nvPr/>
        </p:nvSpPr>
        <p:spPr>
          <a:xfrm>
            <a:off x="561245" y="3181949"/>
            <a:ext cx="421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Stock List Euronext</a:t>
            </a:r>
          </a:p>
          <a:p>
            <a:pPr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88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years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of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experience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C0F2F0DB-2321-3748-8B87-8549DC761C05}"/>
              </a:ext>
            </a:extLst>
          </p:cNvPr>
          <p:cNvSpPr/>
          <p:nvPr/>
        </p:nvSpPr>
        <p:spPr>
          <a:xfrm rot="8100000">
            <a:off x="5998500" y="1561403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ous-titre 2">
            <a:extLst>
              <a:ext uri="{FF2B5EF4-FFF2-40B4-BE49-F238E27FC236}">
                <a16:creationId xmlns:a16="http://schemas.microsoft.com/office/drawing/2014/main" id="{71F85B58-AD5E-2146-8013-AEEAFE5D8DC7}"/>
              </a:ext>
            </a:extLst>
          </p:cNvPr>
          <p:cNvSpPr txBox="1">
            <a:spLocks/>
          </p:cNvSpPr>
          <p:nvPr/>
        </p:nvSpPr>
        <p:spPr>
          <a:xfrm>
            <a:off x="5827205" y="1751979"/>
            <a:ext cx="1268108" cy="631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1,484€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Mds</a:t>
            </a:r>
            <a:endParaRPr kumimoji="0" lang="fr-FR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Black" panose="020B0504030202060204" pitchFamily="34" charset="77"/>
              <a:ea typeface="游ゴシック" panose="020B0400000000000000" pitchFamily="34" charset="-128"/>
              <a:cs typeface="Arial Black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E6631AF-936E-3748-8F40-74FB5D7A45BF}"/>
              </a:ext>
            </a:extLst>
          </p:cNvPr>
          <p:cNvSpPr txBox="1"/>
          <p:nvPr/>
        </p:nvSpPr>
        <p:spPr>
          <a:xfrm>
            <a:off x="5915760" y="2664752"/>
            <a:ext cx="1212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Turnover 2017</a:t>
            </a:r>
          </a:p>
        </p:txBody>
      </p:sp>
      <p:sp>
        <p:nvSpPr>
          <p:cNvPr id="13" name="Larme 12">
            <a:extLst>
              <a:ext uri="{FF2B5EF4-FFF2-40B4-BE49-F238E27FC236}">
                <a16:creationId xmlns:a16="http://schemas.microsoft.com/office/drawing/2014/main" id="{6801FA56-AF14-B644-8146-A884F5E1783D}"/>
              </a:ext>
            </a:extLst>
          </p:cNvPr>
          <p:cNvSpPr/>
          <p:nvPr/>
        </p:nvSpPr>
        <p:spPr>
          <a:xfrm rot="8100000">
            <a:off x="7491513" y="1561403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ous-titre 2">
            <a:extLst>
              <a:ext uri="{FF2B5EF4-FFF2-40B4-BE49-F238E27FC236}">
                <a16:creationId xmlns:a16="http://schemas.microsoft.com/office/drawing/2014/main" id="{68BAF7F9-E0E1-404C-B6BF-D6993EDCA63C}"/>
              </a:ext>
            </a:extLst>
          </p:cNvPr>
          <p:cNvSpPr txBox="1">
            <a:spLocks/>
          </p:cNvSpPr>
          <p:nvPr/>
        </p:nvSpPr>
        <p:spPr>
          <a:xfrm>
            <a:off x="7342222" y="1731633"/>
            <a:ext cx="1268108" cy="631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22,2%</a:t>
            </a:r>
            <a:endParaRPr lang="fr-FR" sz="1600" b="1" dirty="0">
              <a:solidFill>
                <a:prstClr val="white"/>
              </a:solidFill>
              <a:latin typeface="SF Compact Display Black" panose="020B0504030202060204" pitchFamily="34" charset="77"/>
              <a:cs typeface="Arial Black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of To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A0FB11F-096F-2F4D-9896-ABC061226168}"/>
              </a:ext>
            </a:extLst>
          </p:cNvPr>
          <p:cNvSpPr txBox="1"/>
          <p:nvPr/>
        </p:nvSpPr>
        <p:spPr>
          <a:xfrm>
            <a:off x="7512698" y="2652309"/>
            <a:ext cx="927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Innovation</a:t>
            </a:r>
          </a:p>
        </p:txBody>
      </p:sp>
      <p:sp>
        <p:nvSpPr>
          <p:cNvPr id="16" name="Larme 15">
            <a:extLst>
              <a:ext uri="{FF2B5EF4-FFF2-40B4-BE49-F238E27FC236}">
                <a16:creationId xmlns:a16="http://schemas.microsoft.com/office/drawing/2014/main" id="{343DAFE9-01C3-DD43-B075-546BC596DD10}"/>
              </a:ext>
            </a:extLst>
          </p:cNvPr>
          <p:cNvSpPr/>
          <p:nvPr/>
        </p:nvSpPr>
        <p:spPr>
          <a:xfrm rot="8100000">
            <a:off x="6020440" y="3292220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ED9B1DAB-18A7-3D4F-B599-334BB4D217C0}"/>
              </a:ext>
            </a:extLst>
          </p:cNvPr>
          <p:cNvSpPr txBox="1">
            <a:spLocks/>
          </p:cNvSpPr>
          <p:nvPr/>
        </p:nvSpPr>
        <p:spPr>
          <a:xfrm>
            <a:off x="5849145" y="3477828"/>
            <a:ext cx="1268108" cy="631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151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M€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50AF83A-52ED-D349-A496-B406E04C7F2F}"/>
              </a:ext>
            </a:extLst>
          </p:cNvPr>
          <p:cNvSpPr txBox="1"/>
          <p:nvPr/>
        </p:nvSpPr>
        <p:spPr>
          <a:xfrm>
            <a:off x="6069595" y="4394603"/>
            <a:ext cx="827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EBITA</a:t>
            </a:r>
          </a:p>
        </p:txBody>
      </p:sp>
      <p:sp>
        <p:nvSpPr>
          <p:cNvPr id="19" name="Larme 18">
            <a:extLst>
              <a:ext uri="{FF2B5EF4-FFF2-40B4-BE49-F238E27FC236}">
                <a16:creationId xmlns:a16="http://schemas.microsoft.com/office/drawing/2014/main" id="{2E601012-2C38-BA4E-A925-0E5BB0AF90C8}"/>
              </a:ext>
            </a:extLst>
          </p:cNvPr>
          <p:cNvSpPr/>
          <p:nvPr/>
        </p:nvSpPr>
        <p:spPr>
          <a:xfrm rot="8100000">
            <a:off x="7491515" y="3291369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444F6A66-304F-5D4F-83EB-F3939902D9C4}"/>
              </a:ext>
            </a:extLst>
          </p:cNvPr>
          <p:cNvSpPr txBox="1">
            <a:spLocks/>
          </p:cNvSpPr>
          <p:nvPr/>
        </p:nvSpPr>
        <p:spPr>
          <a:xfrm>
            <a:off x="7320220" y="3619606"/>
            <a:ext cx="1268108" cy="3193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10,2%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16162D7-B294-7548-BB7A-F8709F2F1A7F}"/>
              </a:ext>
            </a:extLst>
          </p:cNvPr>
          <p:cNvSpPr txBox="1"/>
          <p:nvPr/>
        </p:nvSpPr>
        <p:spPr>
          <a:xfrm>
            <a:off x="7540668" y="4394603"/>
            <a:ext cx="827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ROS</a:t>
            </a:r>
          </a:p>
        </p:txBody>
      </p:sp>
      <p:sp>
        <p:nvSpPr>
          <p:cNvPr id="22" name="Shape 41">
            <a:hlinkClick r:id="rId3"/>
            <a:extLst>
              <a:ext uri="{FF2B5EF4-FFF2-40B4-BE49-F238E27FC236}">
                <a16:creationId xmlns:a16="http://schemas.microsoft.com/office/drawing/2014/main" id="{30961DBC-D45F-5D47-9A8A-6AD7C3C008F8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42">
            <a:hlinkClick r:id="rId4"/>
            <a:extLst>
              <a:ext uri="{FF2B5EF4-FFF2-40B4-BE49-F238E27FC236}">
                <a16:creationId xmlns:a16="http://schemas.microsoft.com/office/drawing/2014/main" id="{5EEE2DA6-A348-9940-BE2C-9A84D090D40A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43">
            <a:hlinkClick r:id="rId5"/>
            <a:extLst>
              <a:ext uri="{FF2B5EF4-FFF2-40B4-BE49-F238E27FC236}">
                <a16:creationId xmlns:a16="http://schemas.microsoft.com/office/drawing/2014/main" id="{AE78E1E3-8C69-2F41-919F-BFECA181D857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44">
            <a:hlinkClick r:id="rId6"/>
            <a:extLst>
              <a:ext uri="{FF2B5EF4-FFF2-40B4-BE49-F238E27FC236}">
                <a16:creationId xmlns:a16="http://schemas.microsoft.com/office/drawing/2014/main" id="{7648C4EC-FB49-BB47-8C3D-70C4D7A26346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Larme 25">
            <a:extLst>
              <a:ext uri="{FF2B5EF4-FFF2-40B4-BE49-F238E27FC236}">
                <a16:creationId xmlns:a16="http://schemas.microsoft.com/office/drawing/2014/main" id="{C0FE17DA-3271-E64B-B8DB-0671E8B31606}"/>
              </a:ext>
            </a:extLst>
          </p:cNvPr>
          <p:cNvSpPr/>
          <p:nvPr/>
        </p:nvSpPr>
        <p:spPr>
          <a:xfrm rot="8100000">
            <a:off x="4093552" y="2369776"/>
            <a:ext cx="1367054" cy="1367054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80E4DB23-C9FF-F54B-B2D1-914D3CBD5A2F}"/>
              </a:ext>
            </a:extLst>
          </p:cNvPr>
          <p:cNvSpPr txBox="1">
            <a:spLocks/>
          </p:cNvSpPr>
          <p:nvPr/>
        </p:nvSpPr>
        <p:spPr>
          <a:xfrm>
            <a:off x="4040301" y="2712487"/>
            <a:ext cx="1407488" cy="862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75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9FCC423-562D-2442-B170-99BE7380C080}"/>
              </a:ext>
            </a:extLst>
          </p:cNvPr>
          <p:cNvSpPr txBox="1"/>
          <p:nvPr/>
        </p:nvSpPr>
        <p:spPr>
          <a:xfrm>
            <a:off x="4050619" y="4079362"/>
            <a:ext cx="1451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Subsidiaries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" panose="020B0504030202060204" pitchFamily="34" charset="77"/>
              <a:ea typeface="SF UI Display Ultralight" pitchFamily="2" charset="0"/>
              <a:cs typeface="+mn-cs"/>
            </a:endParaRPr>
          </a:p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&amp;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factories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" panose="020B0504030202060204" pitchFamily="34" charset="77"/>
              <a:ea typeface="SF UI Display Ultralight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149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F65ACDF-65C8-1E4C-9F55-E892B72014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2134" y="1453632"/>
            <a:ext cx="6353764" cy="358946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2914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About TKH GROUP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831238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</a:rPr>
              <a:t>TKH GROUP WORLDWIDE</a:t>
            </a:r>
          </a:p>
        </p:txBody>
      </p:sp>
      <p:sp>
        <p:nvSpPr>
          <p:cNvPr id="22" name="Shape 41">
            <a:hlinkClick r:id="rId4"/>
            <a:extLst>
              <a:ext uri="{FF2B5EF4-FFF2-40B4-BE49-F238E27FC236}">
                <a16:creationId xmlns:a16="http://schemas.microsoft.com/office/drawing/2014/main" id="{30961DBC-D45F-5D47-9A8A-6AD7C3C008F8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42">
            <a:hlinkClick r:id="rId5"/>
            <a:extLst>
              <a:ext uri="{FF2B5EF4-FFF2-40B4-BE49-F238E27FC236}">
                <a16:creationId xmlns:a16="http://schemas.microsoft.com/office/drawing/2014/main" id="{5EEE2DA6-A348-9940-BE2C-9A84D090D40A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43">
            <a:hlinkClick r:id="rId6"/>
            <a:extLst>
              <a:ext uri="{FF2B5EF4-FFF2-40B4-BE49-F238E27FC236}">
                <a16:creationId xmlns:a16="http://schemas.microsoft.com/office/drawing/2014/main" id="{AE78E1E3-8C69-2F41-919F-BFECA181D857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44">
            <a:hlinkClick r:id="rId7"/>
            <a:extLst>
              <a:ext uri="{FF2B5EF4-FFF2-40B4-BE49-F238E27FC236}">
                <a16:creationId xmlns:a16="http://schemas.microsoft.com/office/drawing/2014/main" id="{7648C4EC-FB49-BB47-8C3D-70C4D7A26346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Larme 32">
            <a:extLst>
              <a:ext uri="{FF2B5EF4-FFF2-40B4-BE49-F238E27FC236}">
                <a16:creationId xmlns:a16="http://schemas.microsoft.com/office/drawing/2014/main" id="{0F0250FB-CCB4-6947-A6BB-AFBF4E06969B}"/>
              </a:ext>
            </a:extLst>
          </p:cNvPr>
          <p:cNvSpPr/>
          <p:nvPr/>
        </p:nvSpPr>
        <p:spPr>
          <a:xfrm rot="8100000">
            <a:off x="6744096" y="3931873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85B7621-BA1A-7B4C-B5CA-851631428A33}"/>
              </a:ext>
            </a:extLst>
          </p:cNvPr>
          <p:cNvSpPr txBox="1">
            <a:spLocks/>
          </p:cNvSpPr>
          <p:nvPr/>
        </p:nvSpPr>
        <p:spPr>
          <a:xfrm>
            <a:off x="6550862" y="4224078"/>
            <a:ext cx="1268108" cy="348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5900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5705C4C-E45D-9349-BF6A-F868A52FCE31}"/>
              </a:ext>
            </a:extLst>
          </p:cNvPr>
          <p:cNvSpPr txBox="1"/>
          <p:nvPr/>
        </p:nvSpPr>
        <p:spPr>
          <a:xfrm>
            <a:off x="6600008" y="5057421"/>
            <a:ext cx="1221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Employees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" panose="020B05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193F3A1C-057D-9544-9469-50FE254863D9}"/>
              </a:ext>
            </a:extLst>
          </p:cNvPr>
          <p:cNvSpPr txBox="1">
            <a:spLocks/>
          </p:cNvSpPr>
          <p:nvPr/>
        </p:nvSpPr>
        <p:spPr>
          <a:xfrm>
            <a:off x="3983311" y="455161"/>
            <a:ext cx="1534251" cy="826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fr-FR" sz="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Black" panose="020B0504030202060204" pitchFamily="34" charset="77"/>
              <a:ea typeface="+mn-ea"/>
              <a:cs typeface="Arial Black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7BC8C02-A0F5-4649-8A15-88B11E76C57D}"/>
              </a:ext>
            </a:extLst>
          </p:cNvPr>
          <p:cNvGrpSpPr/>
          <p:nvPr/>
        </p:nvGrpSpPr>
        <p:grpSpPr>
          <a:xfrm>
            <a:off x="228757" y="3484702"/>
            <a:ext cx="2186231" cy="544273"/>
            <a:chOff x="922446" y="2651140"/>
            <a:chExt cx="2186231" cy="544273"/>
          </a:xfrm>
        </p:grpSpPr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AE747FA0-111B-2F40-8B19-AF72870CCAAF}"/>
                </a:ext>
              </a:extLst>
            </p:cNvPr>
            <p:cNvSpPr txBox="1"/>
            <p:nvPr/>
          </p:nvSpPr>
          <p:spPr>
            <a:xfrm>
              <a:off x="922446" y="2918414"/>
              <a:ext cx="21862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685793">
                <a:defRPr/>
              </a:pPr>
              <a:r>
                <a:rPr lang="fr-FR" sz="1200" dirty="0" err="1">
                  <a:solidFill>
                    <a:srgbClr val="FFFFFF"/>
                  </a:solidFill>
                  <a:latin typeface="SF Compact Display Light" panose="020B0304030202060204" pitchFamily="34" charset="77"/>
                  <a:ea typeface="SF UI Display" pitchFamily="2" charset="0"/>
                  <a:cs typeface="Arial" panose="020B0604020202020204" pitchFamily="34" charset="0"/>
                </a:rPr>
                <a:t>Netherlands</a:t>
              </a:r>
              <a:endPara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9D6A15C-D0FE-BE4E-8EE8-E2D6CA47DE7C}"/>
                </a:ext>
              </a:extLst>
            </p:cNvPr>
            <p:cNvSpPr txBox="1"/>
            <p:nvPr/>
          </p:nvSpPr>
          <p:spPr>
            <a:xfrm>
              <a:off x="922446" y="2651140"/>
              <a:ext cx="8810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R="0" lvl="0" indent="0" defTabSz="685793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rPr>
                <a:t>19%</a:t>
              </a: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39AA6FFC-1D5D-7747-AA11-3CC828D37D1F}"/>
              </a:ext>
            </a:extLst>
          </p:cNvPr>
          <p:cNvGrpSpPr/>
          <p:nvPr/>
        </p:nvGrpSpPr>
        <p:grpSpPr>
          <a:xfrm>
            <a:off x="1299921" y="2868762"/>
            <a:ext cx="2186231" cy="544273"/>
            <a:chOff x="229938" y="3256861"/>
            <a:chExt cx="2186231" cy="544273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D2C6DC95-658B-A64F-A749-0505A1E44FA9}"/>
                </a:ext>
              </a:extLst>
            </p:cNvPr>
            <p:cNvSpPr txBox="1"/>
            <p:nvPr/>
          </p:nvSpPr>
          <p:spPr>
            <a:xfrm>
              <a:off x="229938" y="3524135"/>
              <a:ext cx="21862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Compact Display Light" panose="020B0304030202060204" pitchFamily="34" charset="77"/>
                  <a:ea typeface="SF UI Display" pitchFamily="2" charset="0"/>
                  <a:cs typeface="Arial" panose="020B0604020202020204" pitchFamily="34" charset="0"/>
                </a:rPr>
                <a:t>Asia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4A41484A-E3BE-EC43-888C-9C35F419ED1E}"/>
                </a:ext>
              </a:extLst>
            </p:cNvPr>
            <p:cNvSpPr txBox="1"/>
            <p:nvPr/>
          </p:nvSpPr>
          <p:spPr>
            <a:xfrm>
              <a:off x="229938" y="3256861"/>
              <a:ext cx="8810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R="0" lvl="0" indent="0" defTabSz="685793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rPr>
                <a:t>21%</a:t>
              </a: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6237BED9-3724-0B4D-AD74-CC7F8FB4EEC1}"/>
              </a:ext>
            </a:extLst>
          </p:cNvPr>
          <p:cNvGrpSpPr/>
          <p:nvPr/>
        </p:nvGrpSpPr>
        <p:grpSpPr>
          <a:xfrm>
            <a:off x="228756" y="2868762"/>
            <a:ext cx="2186231" cy="527928"/>
            <a:chOff x="228756" y="3929132"/>
            <a:chExt cx="2186231" cy="527928"/>
          </a:xfrm>
        </p:grpSpPr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666D0013-85E4-3E49-BF87-5EEA5D985ADF}"/>
                </a:ext>
              </a:extLst>
            </p:cNvPr>
            <p:cNvSpPr txBox="1"/>
            <p:nvPr/>
          </p:nvSpPr>
          <p:spPr>
            <a:xfrm>
              <a:off x="228756" y="4180061"/>
              <a:ext cx="21862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Compact Display Light" panose="020B0304030202060204" pitchFamily="34" charset="77"/>
                  <a:ea typeface="SF UI Display" pitchFamily="2" charset="0"/>
                  <a:cs typeface="Arial" panose="020B0604020202020204" pitchFamily="34" charset="0"/>
                </a:rPr>
                <a:t>Europe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87A46D6E-5A9A-4649-82E4-0509C3494CE6}"/>
                </a:ext>
              </a:extLst>
            </p:cNvPr>
            <p:cNvSpPr txBox="1"/>
            <p:nvPr/>
          </p:nvSpPr>
          <p:spPr>
            <a:xfrm>
              <a:off x="228757" y="3929132"/>
              <a:ext cx="8810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R="0" lvl="0" indent="0" defTabSz="685793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rPr>
                <a:t>46%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0F1B6B2-E5D8-5A4E-AD9C-F1ED982F5394}"/>
              </a:ext>
            </a:extLst>
          </p:cNvPr>
          <p:cNvGrpSpPr/>
          <p:nvPr/>
        </p:nvGrpSpPr>
        <p:grpSpPr>
          <a:xfrm>
            <a:off x="1299920" y="3485509"/>
            <a:ext cx="2186231" cy="544273"/>
            <a:chOff x="1342908" y="3263039"/>
            <a:chExt cx="2186231" cy="544273"/>
          </a:xfrm>
        </p:grpSpPr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BC773F4F-67FA-8047-9175-90FDB5FCAED1}"/>
                </a:ext>
              </a:extLst>
            </p:cNvPr>
            <p:cNvSpPr txBox="1"/>
            <p:nvPr/>
          </p:nvSpPr>
          <p:spPr>
            <a:xfrm>
              <a:off x="1342908" y="3530313"/>
              <a:ext cx="21862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Compact Display Light" panose="020B0304030202060204" pitchFamily="34" charset="77"/>
                  <a:ea typeface="SF UI Display" pitchFamily="2" charset="0"/>
                  <a:cs typeface="Arial" panose="020B0604020202020204" pitchFamily="34" charset="0"/>
                </a:rPr>
                <a:t>North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Compact Display Light" panose="020B0304030202060204" pitchFamily="34" charset="77"/>
                  <a:ea typeface="SF UI Display" pitchFamily="2" charset="0"/>
                  <a:cs typeface="Arial" panose="020B0604020202020204" pitchFamily="34" charset="0"/>
                </a:rPr>
                <a:t> </a:t>
              </a:r>
              <a:r>
                <a:rPr kumimoji="0" lang="fr-F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Compact Display Light" panose="020B0304030202060204" pitchFamily="34" charset="77"/>
                  <a:ea typeface="SF UI Display" pitchFamily="2" charset="0"/>
                  <a:cs typeface="Arial" panose="020B0604020202020204" pitchFamily="34" charset="0"/>
                </a:rPr>
                <a:t>America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96EF0285-00EC-E24F-BB8A-13065437BD4B}"/>
                </a:ext>
              </a:extLst>
            </p:cNvPr>
            <p:cNvSpPr txBox="1"/>
            <p:nvPr/>
          </p:nvSpPr>
          <p:spPr>
            <a:xfrm>
              <a:off x="1342908" y="3263039"/>
              <a:ext cx="8810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R="0" lvl="0" indent="0" defTabSz="685793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rPr>
                <a:t>10%</a:t>
              </a: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0C9CBD7-9139-9743-ABE5-FF911FFA6771}"/>
              </a:ext>
            </a:extLst>
          </p:cNvPr>
          <p:cNvGrpSpPr/>
          <p:nvPr/>
        </p:nvGrpSpPr>
        <p:grpSpPr>
          <a:xfrm>
            <a:off x="2524201" y="3484702"/>
            <a:ext cx="2186231" cy="544273"/>
            <a:chOff x="1342908" y="3920484"/>
            <a:chExt cx="2186231" cy="544273"/>
          </a:xfrm>
        </p:grpSpPr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18C283F4-3BA2-2A46-9479-66285768F9B7}"/>
                </a:ext>
              </a:extLst>
            </p:cNvPr>
            <p:cNvSpPr txBox="1"/>
            <p:nvPr/>
          </p:nvSpPr>
          <p:spPr>
            <a:xfrm>
              <a:off x="1342908" y="4187758"/>
              <a:ext cx="21862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Compact Display Light" panose="020B0304030202060204" pitchFamily="34" charset="77"/>
                  <a:ea typeface="SF UI Display" pitchFamily="2" charset="0"/>
                  <a:cs typeface="Arial" panose="020B0604020202020204" pitchFamily="34" charset="0"/>
                </a:rPr>
                <a:t>Others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7DA48753-D030-7D44-BC2A-03EF82E488E1}"/>
                </a:ext>
              </a:extLst>
            </p:cNvPr>
            <p:cNvSpPr txBox="1"/>
            <p:nvPr/>
          </p:nvSpPr>
          <p:spPr>
            <a:xfrm>
              <a:off x="1342908" y="3920484"/>
              <a:ext cx="8810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R="0" lvl="0" indent="0" defTabSz="685793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685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F UI Display" pitchFamily="2" charset="0"/>
                  <a:ea typeface="SF UI Display" pitchFamily="2" charset="0"/>
                  <a:cs typeface="Arial" panose="020B0604020202020204" pitchFamily="34" charset="0"/>
                </a:rPr>
                <a:t>4%</a:t>
              </a: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6EC4B2B6-29E5-244C-A51B-62283C95BC0B}"/>
              </a:ext>
            </a:extLst>
          </p:cNvPr>
          <p:cNvSpPr txBox="1"/>
          <p:nvPr/>
        </p:nvSpPr>
        <p:spPr>
          <a:xfrm>
            <a:off x="231963" y="1826278"/>
            <a:ext cx="3751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GEOGRAPHICAL</a:t>
            </a:r>
          </a:p>
          <a:p>
            <a:pPr lvl="0">
              <a:defRPr/>
            </a:pPr>
            <a:r>
              <a:rPr lang="fr-FR" sz="16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DISTRIBUTION OF </a:t>
            </a:r>
          </a:p>
          <a:p>
            <a:pPr lvl="0">
              <a:defRPr/>
            </a:pPr>
            <a:r>
              <a:rPr lang="fr-FR" sz="16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TURNOVER</a:t>
            </a: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C0F2F0DB-2321-3748-8B87-8549DC761C05}"/>
              </a:ext>
            </a:extLst>
          </p:cNvPr>
          <p:cNvSpPr/>
          <p:nvPr/>
        </p:nvSpPr>
        <p:spPr>
          <a:xfrm rot="8100000">
            <a:off x="5368200" y="1199413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9E8124F-1993-494C-8FA3-3B24DCFAF6FA}"/>
              </a:ext>
            </a:extLst>
          </p:cNvPr>
          <p:cNvSpPr txBox="1"/>
          <p:nvPr/>
        </p:nvSpPr>
        <p:spPr>
          <a:xfrm>
            <a:off x="5263347" y="1396219"/>
            <a:ext cx="1142717" cy="5822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defTabSz="457200">
              <a:spcBef>
                <a:spcPct val="20000"/>
              </a:spcBef>
              <a:defRPr/>
            </a:pPr>
            <a:r>
              <a:rPr lang="fr-FR" sz="900" b="1" dirty="0" err="1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Headquarter</a:t>
            </a:r>
            <a:r>
              <a:rPr lang="fr-FR" sz="9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 in </a:t>
            </a:r>
            <a:r>
              <a:rPr lang="fr-FR" sz="900" b="1" dirty="0" err="1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Haaksbergen</a:t>
            </a:r>
            <a:r>
              <a:rPr lang="fr-FR" sz="9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 (</a:t>
            </a:r>
            <a:r>
              <a:rPr lang="fr-FR" sz="900" b="1" dirty="0" err="1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Netherlands</a:t>
            </a:r>
            <a:r>
              <a:rPr lang="fr-FR" sz="9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82256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2914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About TKH GROUP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D6CB2-034C-C042-A99C-3B731F9EEFE9}"/>
              </a:ext>
            </a:extLst>
          </p:cNvPr>
          <p:cNvSpPr txBox="1"/>
          <p:nvPr/>
        </p:nvSpPr>
        <p:spPr>
          <a:xfrm>
            <a:off x="228757" y="1744834"/>
            <a:ext cx="8516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TKH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intends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to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be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an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innovative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and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leading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technology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niche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player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in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creating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combinations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of technologies to total solutions.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chemeClr val="bg1"/>
                </a:solidFill>
                <a:latin typeface="SF UI Display" pitchFamily="2" charset="0"/>
                <a:ea typeface="SF UI Display" pitchFamily="2" charset="0"/>
              </a:rPr>
              <a:t>TKH GROUP STRATEGY</a:t>
            </a:r>
          </a:p>
          <a:p>
            <a:r>
              <a:rPr lang="fr-FR" sz="18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" pitchFamily="2" charset="0"/>
              </a:rPr>
              <a:t>Mission </a:t>
            </a:r>
            <a:r>
              <a:rPr lang="fr-FR" sz="18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" pitchFamily="2" charset="0"/>
              </a:rPr>
              <a:t>statement</a:t>
            </a:r>
            <a:endParaRPr lang="fr-FR" sz="1800" dirty="0">
              <a:solidFill>
                <a:schemeClr val="bg1"/>
              </a:solidFill>
              <a:latin typeface="SF Compact Display Light" panose="020B0304030202060204" pitchFamily="34" charset="77"/>
              <a:ea typeface="SF UI Display" pitchFamily="2" charset="0"/>
            </a:endParaRPr>
          </a:p>
        </p:txBody>
      </p:sp>
      <p:sp>
        <p:nvSpPr>
          <p:cNvPr id="22" name="Shape 41">
            <a:hlinkClick r:id="rId3"/>
            <a:extLst>
              <a:ext uri="{FF2B5EF4-FFF2-40B4-BE49-F238E27FC236}">
                <a16:creationId xmlns:a16="http://schemas.microsoft.com/office/drawing/2014/main" id="{30961DBC-D45F-5D47-9A8A-6AD7C3C008F8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3" name="Shape 42">
            <a:hlinkClick r:id="rId4"/>
            <a:extLst>
              <a:ext uri="{FF2B5EF4-FFF2-40B4-BE49-F238E27FC236}">
                <a16:creationId xmlns:a16="http://schemas.microsoft.com/office/drawing/2014/main" id="{5EEE2DA6-A348-9940-BE2C-9A84D090D40A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4" name="Shape 43">
            <a:hlinkClick r:id="rId5"/>
            <a:extLst>
              <a:ext uri="{FF2B5EF4-FFF2-40B4-BE49-F238E27FC236}">
                <a16:creationId xmlns:a16="http://schemas.microsoft.com/office/drawing/2014/main" id="{AE78E1E3-8C69-2F41-919F-BFECA181D857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5" name="Shape 44">
            <a:hlinkClick r:id="rId6"/>
            <a:extLst>
              <a:ext uri="{FF2B5EF4-FFF2-40B4-BE49-F238E27FC236}">
                <a16:creationId xmlns:a16="http://schemas.microsoft.com/office/drawing/2014/main" id="{7648C4EC-FB49-BB47-8C3D-70C4D7A26346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pic>
        <p:nvPicPr>
          <p:cNvPr id="60" name="Image 59" descr="logo.png">
            <a:extLst>
              <a:ext uri="{FF2B5EF4-FFF2-40B4-BE49-F238E27FC236}">
                <a16:creationId xmlns:a16="http://schemas.microsoft.com/office/drawing/2014/main" id="{C1E0DEAB-A457-1342-A48D-3EF047DE30B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4444" y="3379106"/>
            <a:ext cx="944855" cy="933995"/>
          </a:xfrm>
          <a:prstGeom prst="rect">
            <a:avLst/>
          </a:prstGeom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B2CF0413-B184-4046-9FDF-5F2B7D5C0678}"/>
              </a:ext>
            </a:extLst>
          </p:cNvPr>
          <p:cNvSpPr txBox="1"/>
          <p:nvPr/>
        </p:nvSpPr>
        <p:spPr>
          <a:xfrm>
            <a:off x="2459911" y="3399502"/>
            <a:ext cx="189627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100" b="1" i="0" u="none" strike="noStrike" kern="1200" cap="none" spc="0" normalizeH="0" baseline="0" noProof="0" dirty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VALUE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CREATION</a:t>
            </a:r>
            <a:endParaRPr kumimoji="0" lang="fr-FR" sz="1950" b="1" i="0" u="none" strike="noStrike" kern="1200" cap="none" spc="0" normalizeH="0" baseline="0" noProof="0" dirty="0">
              <a:ln>
                <a:noFill/>
              </a:ln>
              <a:solidFill>
                <a:srgbClr val="B6C900"/>
              </a:solidFill>
              <a:effectLst/>
              <a:uLnTx/>
              <a:uFillTx/>
              <a:latin typeface="SF UI Display" pitchFamily="2" charset="0"/>
              <a:ea typeface="SF UI Display" pitchFamily="2" charset="0"/>
              <a:cs typeface="+mn-cs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B40452E3-5BCA-814C-B073-5E4DE187D566}"/>
              </a:ext>
            </a:extLst>
          </p:cNvPr>
          <p:cNvSpPr txBox="1"/>
          <p:nvPr/>
        </p:nvSpPr>
        <p:spPr>
          <a:xfrm>
            <a:off x="4980684" y="2879607"/>
            <a:ext cx="2353739" cy="3084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COMFORT</a:t>
            </a:r>
            <a:endParaRPr kumimoji="0" lang="fr-FR" sz="140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9FE38B5B-DFCB-A346-99D7-162283D57B4B}"/>
              </a:ext>
            </a:extLst>
          </p:cNvPr>
          <p:cNvSpPr txBox="1"/>
          <p:nvPr/>
        </p:nvSpPr>
        <p:spPr>
          <a:xfrm>
            <a:off x="4239500" y="4280668"/>
            <a:ext cx="1865594" cy="3084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4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Arial Black"/>
              </a:rPr>
              <a:t>EFFICIENCY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960269CF-A8BF-D042-8BFD-064EAED05DAC}"/>
              </a:ext>
            </a:extLst>
          </p:cNvPr>
          <p:cNvSpPr txBox="1"/>
          <p:nvPr/>
        </p:nvSpPr>
        <p:spPr>
          <a:xfrm>
            <a:off x="5936864" y="4273288"/>
            <a:ext cx="2485820" cy="3084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SAFETY - SECURITY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5CD1DA0E-8661-194E-B7BF-B24ED3470BC6}"/>
              </a:ext>
            </a:extLst>
          </p:cNvPr>
          <p:cNvSpPr txBox="1"/>
          <p:nvPr/>
        </p:nvSpPr>
        <p:spPr>
          <a:xfrm rot="10800000">
            <a:off x="5864707" y="3312466"/>
            <a:ext cx="60870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Arial Black"/>
                <a:cs typeface="Arial Black"/>
              </a:rPr>
              <a:t>+</a:t>
            </a:r>
          </a:p>
        </p:txBody>
      </p:sp>
      <p:sp>
        <p:nvSpPr>
          <p:cNvPr id="73" name="Arc plein 72">
            <a:extLst>
              <a:ext uri="{FF2B5EF4-FFF2-40B4-BE49-F238E27FC236}">
                <a16:creationId xmlns:a16="http://schemas.microsoft.com/office/drawing/2014/main" id="{AC2AAF73-367C-1A44-9E0D-67042E1AF448}"/>
              </a:ext>
            </a:extLst>
          </p:cNvPr>
          <p:cNvSpPr/>
          <p:nvPr/>
        </p:nvSpPr>
        <p:spPr>
          <a:xfrm>
            <a:off x="5627965" y="3227782"/>
            <a:ext cx="1059181" cy="1059181"/>
          </a:xfrm>
          <a:prstGeom prst="blockArc">
            <a:avLst>
              <a:gd name="adj1" fmla="val 10902459"/>
              <a:gd name="adj2" fmla="val 21386136"/>
              <a:gd name="adj3" fmla="val 766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2B971104-B305-834A-B44B-2D450A9B7C18}"/>
              </a:ext>
            </a:extLst>
          </p:cNvPr>
          <p:cNvGrpSpPr/>
          <p:nvPr/>
        </p:nvGrpSpPr>
        <p:grpSpPr>
          <a:xfrm>
            <a:off x="6613220" y="3164599"/>
            <a:ext cx="1059181" cy="1100505"/>
            <a:chOff x="4723681" y="2985086"/>
            <a:chExt cx="1059181" cy="1100505"/>
          </a:xfrm>
        </p:grpSpPr>
        <p:sp>
          <p:nvSpPr>
            <p:cNvPr id="75" name="Arc plein 74">
              <a:extLst>
                <a:ext uri="{FF2B5EF4-FFF2-40B4-BE49-F238E27FC236}">
                  <a16:creationId xmlns:a16="http://schemas.microsoft.com/office/drawing/2014/main" id="{4288F4D9-2981-0941-99EE-69F49481F4C3}"/>
                </a:ext>
              </a:extLst>
            </p:cNvPr>
            <p:cNvSpPr/>
            <p:nvPr/>
          </p:nvSpPr>
          <p:spPr>
            <a:xfrm>
              <a:off x="4723681" y="3026409"/>
              <a:ext cx="1059181" cy="1059182"/>
            </a:xfrm>
            <a:prstGeom prst="blockArc">
              <a:avLst>
                <a:gd name="adj1" fmla="val 10800000"/>
                <a:gd name="adj2" fmla="val 9955"/>
                <a:gd name="adj3" fmla="val 7425"/>
              </a:avLst>
            </a:prstGeom>
            <a:solidFill>
              <a:srgbClr val="A2C32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2523A0B4-9AF9-8D4F-A97A-F44D0714945E}"/>
                </a:ext>
              </a:extLst>
            </p:cNvPr>
            <p:cNvSpPr txBox="1"/>
            <p:nvPr/>
          </p:nvSpPr>
          <p:spPr>
            <a:xfrm>
              <a:off x="4950477" y="3157486"/>
              <a:ext cx="608705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4400" dirty="0">
                  <a:solidFill>
                    <a:schemeClr val="bg1"/>
                  </a:solidFill>
                  <a:latin typeface="Arial Black"/>
                  <a:cs typeface="Arial Black"/>
                </a:rPr>
                <a:t>+</a:t>
              </a:r>
            </a:p>
          </p:txBody>
        </p:sp>
        <p:sp>
          <p:nvSpPr>
            <p:cNvPr id="77" name="Arc plein 76">
              <a:extLst>
                <a:ext uri="{FF2B5EF4-FFF2-40B4-BE49-F238E27FC236}">
                  <a16:creationId xmlns:a16="http://schemas.microsoft.com/office/drawing/2014/main" id="{1C3373BE-EB0B-8E4A-8B71-3086452A844C}"/>
                </a:ext>
              </a:extLst>
            </p:cNvPr>
            <p:cNvSpPr/>
            <p:nvPr/>
          </p:nvSpPr>
          <p:spPr>
            <a:xfrm rot="10800000">
              <a:off x="4723681" y="2985086"/>
              <a:ext cx="1059181" cy="1059181"/>
            </a:xfrm>
            <a:prstGeom prst="blockArc">
              <a:avLst>
                <a:gd name="adj1" fmla="val 10902459"/>
                <a:gd name="adj2" fmla="val 21386136"/>
                <a:gd name="adj3" fmla="val 7667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3CEAE2AF-CE38-674D-B9C0-72EBA6F6CCF2}"/>
              </a:ext>
            </a:extLst>
          </p:cNvPr>
          <p:cNvGrpSpPr/>
          <p:nvPr/>
        </p:nvGrpSpPr>
        <p:grpSpPr>
          <a:xfrm>
            <a:off x="4642707" y="3180163"/>
            <a:ext cx="1059181" cy="1100505"/>
            <a:chOff x="4723681" y="2985086"/>
            <a:chExt cx="1059181" cy="1100505"/>
          </a:xfrm>
        </p:grpSpPr>
        <p:sp>
          <p:nvSpPr>
            <p:cNvPr id="63" name="Arc plein 62">
              <a:extLst>
                <a:ext uri="{FF2B5EF4-FFF2-40B4-BE49-F238E27FC236}">
                  <a16:creationId xmlns:a16="http://schemas.microsoft.com/office/drawing/2014/main" id="{9878050B-FF52-F840-B947-1E61B853EA60}"/>
                </a:ext>
              </a:extLst>
            </p:cNvPr>
            <p:cNvSpPr/>
            <p:nvPr/>
          </p:nvSpPr>
          <p:spPr>
            <a:xfrm>
              <a:off x="4723681" y="3026409"/>
              <a:ext cx="1059181" cy="1059182"/>
            </a:xfrm>
            <a:prstGeom prst="blockArc">
              <a:avLst>
                <a:gd name="adj1" fmla="val 10800000"/>
                <a:gd name="adj2" fmla="val 9955"/>
                <a:gd name="adj3" fmla="val 7425"/>
              </a:avLst>
            </a:prstGeom>
            <a:solidFill>
              <a:srgbClr val="A2C32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4A3AD786-BB00-AA40-B0BC-BEBB89B45783}"/>
                </a:ext>
              </a:extLst>
            </p:cNvPr>
            <p:cNvSpPr txBox="1"/>
            <p:nvPr/>
          </p:nvSpPr>
          <p:spPr>
            <a:xfrm>
              <a:off x="4950477" y="3157486"/>
              <a:ext cx="608705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4400" dirty="0">
                  <a:solidFill>
                    <a:schemeClr val="bg1"/>
                  </a:solidFill>
                  <a:latin typeface="Arial Black"/>
                  <a:cs typeface="Arial Black"/>
                </a:rPr>
                <a:t>+</a:t>
              </a:r>
            </a:p>
          </p:txBody>
        </p:sp>
        <p:sp>
          <p:nvSpPr>
            <p:cNvPr id="65" name="Arc plein 64">
              <a:extLst>
                <a:ext uri="{FF2B5EF4-FFF2-40B4-BE49-F238E27FC236}">
                  <a16:creationId xmlns:a16="http://schemas.microsoft.com/office/drawing/2014/main" id="{11ADB537-A4A7-6044-8AAA-B12597AB43EC}"/>
                </a:ext>
              </a:extLst>
            </p:cNvPr>
            <p:cNvSpPr/>
            <p:nvPr/>
          </p:nvSpPr>
          <p:spPr>
            <a:xfrm rot="10800000">
              <a:off x="4723681" y="2985086"/>
              <a:ext cx="1059181" cy="1059181"/>
            </a:xfrm>
            <a:prstGeom prst="blockArc">
              <a:avLst>
                <a:gd name="adj1" fmla="val 10902459"/>
                <a:gd name="adj2" fmla="val 21386136"/>
                <a:gd name="adj3" fmla="val 7667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71" name="Arc plein 70">
            <a:extLst>
              <a:ext uri="{FF2B5EF4-FFF2-40B4-BE49-F238E27FC236}">
                <a16:creationId xmlns:a16="http://schemas.microsoft.com/office/drawing/2014/main" id="{7338EE7D-37BB-AA40-82E5-8757DE92DA2A}"/>
              </a:ext>
            </a:extLst>
          </p:cNvPr>
          <p:cNvSpPr/>
          <p:nvPr/>
        </p:nvSpPr>
        <p:spPr>
          <a:xfrm rot="10800000">
            <a:off x="5627964" y="3156532"/>
            <a:ext cx="1059181" cy="1059182"/>
          </a:xfrm>
          <a:prstGeom prst="blockArc">
            <a:avLst>
              <a:gd name="adj1" fmla="val 10800000"/>
              <a:gd name="adj2" fmla="val 9955"/>
              <a:gd name="adj3" fmla="val 7425"/>
            </a:avLst>
          </a:prstGeom>
          <a:solidFill>
            <a:srgbClr val="A2C3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4922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2914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About TKH GROUP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800" b="1" dirty="0">
                <a:solidFill>
                  <a:schemeClr val="bg1"/>
                </a:solidFill>
                <a:latin typeface="SF UI Display" pitchFamily="2" charset="0"/>
                <a:ea typeface="SF UI Display" pitchFamily="2" charset="0"/>
              </a:rPr>
              <a:t>TKH GROUP STRATEGY </a:t>
            </a:r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: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UI Display" pitchFamily="2" charset="0"/>
              <a:ea typeface="SF UI Display" pitchFamily="2" charset="0"/>
              <a:cs typeface="+mn-cs"/>
            </a:endParaRPr>
          </a:p>
          <a:p>
            <a:pPr>
              <a:defRPr/>
            </a:pPr>
            <a:r>
              <a:rPr lang="fr-FR" sz="18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4 </a:t>
            </a:r>
            <a:r>
              <a:rPr lang="fr-FR" sz="18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core</a:t>
            </a:r>
            <a:r>
              <a:rPr lang="fr-FR" sz="18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 technologies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CE67BAB-2102-814F-824B-26A025DC20E2}"/>
              </a:ext>
            </a:extLst>
          </p:cNvPr>
          <p:cNvSpPr txBox="1"/>
          <p:nvPr/>
        </p:nvSpPr>
        <p:spPr>
          <a:xfrm>
            <a:off x="166376" y="3092328"/>
            <a:ext cx="1891997" cy="308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93"/>
            <a:r>
              <a:rPr lang="fr-FR" sz="1400" b="1" dirty="0">
                <a:solidFill>
                  <a:srgbClr val="FFFFFF"/>
                </a:solidFill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VISION &amp; SECURITY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97A6DF4-8B03-8640-A1EA-1CBB694CFD50}"/>
              </a:ext>
            </a:extLst>
          </p:cNvPr>
          <p:cNvSpPr txBox="1"/>
          <p:nvPr/>
        </p:nvSpPr>
        <p:spPr>
          <a:xfrm>
            <a:off x="2390550" y="3092328"/>
            <a:ext cx="179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93"/>
            <a:r>
              <a:rPr lang="fr-FR" sz="1400" b="1" dirty="0">
                <a:solidFill>
                  <a:srgbClr val="FFFFFF"/>
                </a:solidFill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COMMUNICATION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B0D79E9-C2DF-324E-BD52-4B68ECE485B6}"/>
              </a:ext>
            </a:extLst>
          </p:cNvPr>
          <p:cNvSpPr txBox="1"/>
          <p:nvPr/>
        </p:nvSpPr>
        <p:spPr>
          <a:xfrm>
            <a:off x="4512559" y="3078706"/>
            <a:ext cx="1493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93"/>
            <a:r>
              <a:rPr lang="fr-FR" sz="1400" b="1" dirty="0">
                <a:solidFill>
                  <a:srgbClr val="FFFFFF"/>
                </a:solidFill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CONNECTIVITY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F740711-6DFF-5C42-B21A-8ED90769AEE2}"/>
              </a:ext>
            </a:extLst>
          </p:cNvPr>
          <p:cNvSpPr txBox="1"/>
          <p:nvPr/>
        </p:nvSpPr>
        <p:spPr>
          <a:xfrm>
            <a:off x="6564159" y="3092329"/>
            <a:ext cx="25463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93"/>
            <a:r>
              <a:rPr lang="fr-FR" sz="1500" b="1" dirty="0">
                <a:solidFill>
                  <a:srgbClr val="FFFFFF"/>
                </a:solidFill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SMART MANUFACTURING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5735909-5DA6-934C-A4F6-84B1125CB6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63909">
            <a:off x="4939887" y="1804942"/>
            <a:ext cx="852140" cy="115403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F6197AA-84A2-B64E-827A-86762A21DB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290" y="1815392"/>
            <a:ext cx="1025055" cy="971088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6A77586-BE7F-354E-9387-B8B8DF592E9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6907" y="1815392"/>
            <a:ext cx="1111286" cy="1136464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E86EB3C-16C0-9A4A-97F8-91AC7E5F884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3224" y="1937692"/>
            <a:ext cx="1008195" cy="867756"/>
          </a:xfrm>
          <a:prstGeom prst="rect">
            <a:avLst/>
          </a:prstGeom>
        </p:spPr>
      </p:pic>
      <p:sp>
        <p:nvSpPr>
          <p:cNvPr id="12" name="Shape 41">
            <a:hlinkClick r:id="rId7"/>
            <a:extLst>
              <a:ext uri="{FF2B5EF4-FFF2-40B4-BE49-F238E27FC236}">
                <a16:creationId xmlns:a16="http://schemas.microsoft.com/office/drawing/2014/main" id="{6E6D27FB-B69D-C84F-A825-0013A24FE53C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3" name="Shape 42">
            <a:hlinkClick r:id="rId8"/>
            <a:extLst>
              <a:ext uri="{FF2B5EF4-FFF2-40B4-BE49-F238E27FC236}">
                <a16:creationId xmlns:a16="http://schemas.microsoft.com/office/drawing/2014/main" id="{4FC037C0-08C6-B549-951D-0A610384181F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4" name="Shape 43">
            <a:hlinkClick r:id="rId9"/>
            <a:extLst>
              <a:ext uri="{FF2B5EF4-FFF2-40B4-BE49-F238E27FC236}">
                <a16:creationId xmlns:a16="http://schemas.microsoft.com/office/drawing/2014/main" id="{20E9B042-6914-334A-B404-CACD4F37523A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5" name="Shape 44">
            <a:hlinkClick r:id="rId10"/>
            <a:extLst>
              <a:ext uri="{FF2B5EF4-FFF2-40B4-BE49-F238E27FC236}">
                <a16:creationId xmlns:a16="http://schemas.microsoft.com/office/drawing/2014/main" id="{09263755-7D2C-844B-939B-B4CE3A93C108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06D06FB-ECFE-3F46-BC89-96BCC1398B50}"/>
              </a:ext>
            </a:extLst>
          </p:cNvPr>
          <p:cNvSpPr txBox="1"/>
          <p:nvPr/>
        </p:nvSpPr>
        <p:spPr>
          <a:xfrm>
            <a:off x="235343" y="3574338"/>
            <a:ext cx="2086578" cy="650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Face recognition</a:t>
            </a:r>
          </a:p>
          <a:p>
            <a:pPr algn="l">
              <a:lnSpc>
                <a:spcPct val="110000"/>
              </a:lnSpc>
            </a:pP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Video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management</a:t>
            </a:r>
          </a:p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3D camera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sensor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technology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7" name="Chevron 16">
            <a:extLst>
              <a:ext uri="{FF2B5EF4-FFF2-40B4-BE49-F238E27FC236}">
                <a16:creationId xmlns:a16="http://schemas.microsoft.com/office/drawing/2014/main" id="{AE91767B-1CF0-274C-BFCE-1BC4A8D4A163}"/>
              </a:ext>
            </a:extLst>
          </p:cNvPr>
          <p:cNvSpPr/>
          <p:nvPr/>
        </p:nvSpPr>
        <p:spPr>
          <a:xfrm>
            <a:off x="162755" y="3835733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0D5C8DC1-A4DB-D74D-B7D9-4DA854AF276F}"/>
              </a:ext>
            </a:extLst>
          </p:cNvPr>
          <p:cNvSpPr/>
          <p:nvPr/>
        </p:nvSpPr>
        <p:spPr>
          <a:xfrm>
            <a:off x="156911" y="3644697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D4B49F0-7AB9-8E47-A692-BF0F2E43C1A6}"/>
              </a:ext>
            </a:extLst>
          </p:cNvPr>
          <p:cNvSpPr txBox="1"/>
          <p:nvPr/>
        </p:nvSpPr>
        <p:spPr>
          <a:xfrm>
            <a:off x="2503988" y="3574338"/>
            <a:ext cx="1957759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Intercom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Audio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Site management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(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lighting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security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…)</a:t>
            </a: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2CD52817-1669-7E44-AD25-CCB5968A3442}"/>
              </a:ext>
            </a:extLst>
          </p:cNvPr>
          <p:cNvSpPr/>
          <p:nvPr/>
        </p:nvSpPr>
        <p:spPr>
          <a:xfrm>
            <a:off x="2431401" y="3835733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Chevron 20">
            <a:extLst>
              <a:ext uri="{FF2B5EF4-FFF2-40B4-BE49-F238E27FC236}">
                <a16:creationId xmlns:a16="http://schemas.microsoft.com/office/drawing/2014/main" id="{21B7E811-CC2D-E54B-AB9B-547FBA476494}"/>
              </a:ext>
            </a:extLst>
          </p:cNvPr>
          <p:cNvSpPr/>
          <p:nvPr/>
        </p:nvSpPr>
        <p:spPr>
          <a:xfrm>
            <a:off x="2425557" y="3644697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Chevron 21">
            <a:extLst>
              <a:ext uri="{FF2B5EF4-FFF2-40B4-BE49-F238E27FC236}">
                <a16:creationId xmlns:a16="http://schemas.microsoft.com/office/drawing/2014/main" id="{17B786CB-F808-444B-A6AA-D5464D726B5A}"/>
              </a:ext>
            </a:extLst>
          </p:cNvPr>
          <p:cNvSpPr/>
          <p:nvPr/>
        </p:nvSpPr>
        <p:spPr>
          <a:xfrm>
            <a:off x="2425557" y="4029472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F21062C-0A06-194B-9A2D-B6C37733572D}"/>
              </a:ext>
            </a:extLst>
          </p:cNvPr>
          <p:cNvSpPr txBox="1"/>
          <p:nvPr/>
        </p:nvSpPr>
        <p:spPr>
          <a:xfrm>
            <a:off x="4657369" y="3560716"/>
            <a:ext cx="2038490" cy="1383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Structured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cabling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system</a:t>
            </a:r>
          </a:p>
          <a:p>
            <a:pPr algn="l">
              <a:lnSpc>
                <a:spcPct val="110000"/>
              </a:lnSpc>
            </a:pP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Subsea-connectivity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Microscopically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connectivity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CEED® system-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innovative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technology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monitors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lighting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on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airfield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runways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4" name="Chevron 23">
            <a:extLst>
              <a:ext uri="{FF2B5EF4-FFF2-40B4-BE49-F238E27FC236}">
                <a16:creationId xmlns:a16="http://schemas.microsoft.com/office/drawing/2014/main" id="{F43B5ECF-A8D6-F14A-B127-7F153873C82A}"/>
              </a:ext>
            </a:extLst>
          </p:cNvPr>
          <p:cNvSpPr/>
          <p:nvPr/>
        </p:nvSpPr>
        <p:spPr>
          <a:xfrm>
            <a:off x="4584781" y="3822111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Chevron 24">
            <a:extLst>
              <a:ext uri="{FF2B5EF4-FFF2-40B4-BE49-F238E27FC236}">
                <a16:creationId xmlns:a16="http://schemas.microsoft.com/office/drawing/2014/main" id="{117A1A71-14A2-9F41-85E2-95FC57BD571B}"/>
              </a:ext>
            </a:extLst>
          </p:cNvPr>
          <p:cNvSpPr/>
          <p:nvPr/>
        </p:nvSpPr>
        <p:spPr>
          <a:xfrm>
            <a:off x="4578937" y="3631075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1" name="Chevron 30">
            <a:extLst>
              <a:ext uri="{FF2B5EF4-FFF2-40B4-BE49-F238E27FC236}">
                <a16:creationId xmlns:a16="http://schemas.microsoft.com/office/drawing/2014/main" id="{9D2FDF30-610F-4645-9993-580FBAC27C9E}"/>
              </a:ext>
            </a:extLst>
          </p:cNvPr>
          <p:cNvSpPr/>
          <p:nvPr/>
        </p:nvSpPr>
        <p:spPr>
          <a:xfrm>
            <a:off x="4578937" y="4015850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3" name="Chevron 32">
            <a:extLst>
              <a:ext uri="{FF2B5EF4-FFF2-40B4-BE49-F238E27FC236}">
                <a16:creationId xmlns:a16="http://schemas.microsoft.com/office/drawing/2014/main" id="{7BE6E494-687D-9744-AC0F-5A48AF8CC808}"/>
              </a:ext>
            </a:extLst>
          </p:cNvPr>
          <p:cNvSpPr/>
          <p:nvPr/>
        </p:nvSpPr>
        <p:spPr>
          <a:xfrm>
            <a:off x="4578937" y="4386978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5" name="Chevron 34">
            <a:extLst>
              <a:ext uri="{FF2B5EF4-FFF2-40B4-BE49-F238E27FC236}">
                <a16:creationId xmlns:a16="http://schemas.microsoft.com/office/drawing/2014/main" id="{719E3B09-E705-8B40-B5EA-7E90CF9B2133}"/>
              </a:ext>
            </a:extLst>
          </p:cNvPr>
          <p:cNvSpPr/>
          <p:nvPr/>
        </p:nvSpPr>
        <p:spPr>
          <a:xfrm>
            <a:off x="156911" y="4024353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56A5EA7-3E56-8843-A630-CC061569F5DB}"/>
              </a:ext>
            </a:extLst>
          </p:cNvPr>
          <p:cNvSpPr txBox="1"/>
          <p:nvPr/>
        </p:nvSpPr>
        <p:spPr>
          <a:xfrm>
            <a:off x="6929047" y="3574338"/>
            <a:ext cx="2735707" cy="638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fr-FR" sz="1100" dirty="0" err="1"/>
              <a:t>Analyze</a:t>
            </a:r>
            <a:r>
              <a:rPr lang="fr-FR" sz="1100" dirty="0"/>
              <a:t> production line by </a:t>
            </a:r>
          </a:p>
          <a:p>
            <a:pPr algn="l">
              <a:lnSpc>
                <a:spcPct val="110000"/>
              </a:lnSpc>
            </a:pPr>
            <a:r>
              <a:rPr lang="fr-FR" sz="1100" dirty="0"/>
              <a:t>3D </a:t>
            </a:r>
            <a:r>
              <a:rPr lang="fr-FR" sz="1100" dirty="0" err="1"/>
              <a:t>sensor</a:t>
            </a:r>
            <a:endParaRPr lang="fr-FR" sz="1100" dirty="0"/>
          </a:p>
          <a:p>
            <a:pPr algn="l">
              <a:lnSpc>
                <a:spcPct val="110000"/>
              </a:lnSpc>
            </a:pP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Remote</a:t>
            </a:r>
            <a:r>
              <a:rPr lang="fr-FR" sz="1100" dirty="0">
                <a:solidFill>
                  <a:schemeClr val="bg1"/>
                </a:solidFill>
                <a:cs typeface="Arial" panose="020B0604020202020204" pitchFamily="34" charset="0"/>
              </a:rPr>
              <a:t> guidance </a:t>
            </a:r>
            <a:r>
              <a:rPr lang="fr-FR" sz="1100" dirty="0" err="1">
                <a:solidFill>
                  <a:schemeClr val="bg1"/>
                </a:solidFill>
                <a:cs typeface="Arial" panose="020B0604020202020204" pitchFamily="34" charset="0"/>
              </a:rPr>
              <a:t>systems</a:t>
            </a:r>
            <a:endParaRPr lang="fr-FR" sz="11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8" name="Chevron 37">
            <a:extLst>
              <a:ext uri="{FF2B5EF4-FFF2-40B4-BE49-F238E27FC236}">
                <a16:creationId xmlns:a16="http://schemas.microsoft.com/office/drawing/2014/main" id="{7F63DF86-2306-224A-A084-A6C35788009C}"/>
              </a:ext>
            </a:extLst>
          </p:cNvPr>
          <p:cNvSpPr/>
          <p:nvPr/>
        </p:nvSpPr>
        <p:spPr>
          <a:xfrm>
            <a:off x="6850616" y="3644697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9" name="Chevron 38">
            <a:extLst>
              <a:ext uri="{FF2B5EF4-FFF2-40B4-BE49-F238E27FC236}">
                <a16:creationId xmlns:a16="http://schemas.microsoft.com/office/drawing/2014/main" id="{0BB6FEF0-EC1D-EC4C-97CF-C11AB0231D8D}"/>
              </a:ext>
            </a:extLst>
          </p:cNvPr>
          <p:cNvSpPr/>
          <p:nvPr/>
        </p:nvSpPr>
        <p:spPr>
          <a:xfrm>
            <a:off x="6850616" y="4029472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034FADE-0722-9D42-AD5D-C98E603A0766}"/>
              </a:ext>
            </a:extLst>
          </p:cNvPr>
          <p:cNvSpPr txBox="1"/>
          <p:nvPr/>
        </p:nvSpPr>
        <p:spPr>
          <a:xfrm>
            <a:off x="3908193" y="950091"/>
            <a:ext cx="37513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A GLOBAL OFFER OF SYSTEMS</a:t>
            </a:r>
          </a:p>
          <a:p>
            <a:pPr lvl="0">
              <a:defRPr/>
            </a:pPr>
            <a:r>
              <a:rPr lang="fr-FR" sz="175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AND  PRODUCT SOLUTIONS</a:t>
            </a:r>
          </a:p>
        </p:txBody>
      </p:sp>
    </p:spTree>
    <p:extLst>
      <p:ext uri="{BB962C8B-B14F-4D97-AF65-F5344CB8AC3E}">
        <p14:creationId xmlns:p14="http://schemas.microsoft.com/office/powerpoint/2010/main" val="1588052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35D98F9-7C54-CC4D-8341-DCD2BD4BC64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8397" y="1695498"/>
            <a:ext cx="6527282" cy="36874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6" y="863999"/>
            <a:ext cx="805031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CAE GROUPE BENEFITS FROM THE FULL SUPPORT OF TKH FACTORIES</a:t>
            </a:r>
          </a:p>
          <a:p>
            <a:pPr lvl="0"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A unique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combination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of know-how,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technical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expertise &amp; production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capacity</a:t>
            </a:r>
            <a:endParaRPr lang="fr-FR" sz="1800" b="1" dirty="0">
              <a:solidFill>
                <a:prstClr val="white"/>
              </a:solidFill>
              <a:latin typeface="SF UI Display" pitchFamily="2" charset="0"/>
              <a:ea typeface="SF UI Display" pitchFamily="2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A6804B5-3709-E042-9B04-391142A3B9C9}"/>
              </a:ext>
            </a:extLst>
          </p:cNvPr>
          <p:cNvSpPr txBox="1"/>
          <p:nvPr/>
        </p:nvSpPr>
        <p:spPr>
          <a:xfrm>
            <a:off x="168491" y="2180441"/>
            <a:ext cx="2033580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THE POWER OF </a:t>
            </a:r>
            <a:r>
              <a:rPr lang="fr-FR" sz="19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AN INDUSTRIAL </a:t>
            </a:r>
            <a:r>
              <a:rPr lang="fr-FR" sz="40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GROUP</a:t>
            </a:r>
            <a:endParaRPr lang="fr-FR" sz="2000" b="1" dirty="0">
              <a:solidFill>
                <a:srgbClr val="B6C900"/>
              </a:solidFill>
              <a:latin typeface="SF UI Display" pitchFamily="2" charset="0"/>
              <a:ea typeface="SF UI Display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6A933B9-AAE8-A344-9347-DBA7BBB7159F}"/>
              </a:ext>
            </a:extLst>
          </p:cNvPr>
          <p:cNvGrpSpPr/>
          <p:nvPr/>
        </p:nvGrpSpPr>
        <p:grpSpPr>
          <a:xfrm>
            <a:off x="2816705" y="1997581"/>
            <a:ext cx="1163400" cy="1148428"/>
            <a:chOff x="3428889" y="1925186"/>
            <a:chExt cx="1415223" cy="1397010"/>
          </a:xfrm>
        </p:grpSpPr>
        <p:sp>
          <p:nvSpPr>
            <p:cNvPr id="78" name="Larme 77">
              <a:extLst>
                <a:ext uri="{FF2B5EF4-FFF2-40B4-BE49-F238E27FC236}">
                  <a16:creationId xmlns:a16="http://schemas.microsoft.com/office/drawing/2014/main" id="{6AFA1AA2-EB99-A54B-A345-820A3243F739}"/>
                </a:ext>
              </a:extLst>
            </p:cNvPr>
            <p:cNvSpPr/>
            <p:nvPr/>
          </p:nvSpPr>
          <p:spPr>
            <a:xfrm rot="8100000">
              <a:off x="3428889" y="1925186"/>
              <a:ext cx="1415223" cy="1397010"/>
            </a:xfrm>
            <a:prstGeom prst="teardrop">
              <a:avLst/>
            </a:prstGeom>
            <a:solidFill>
              <a:srgbClr val="B6C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Sous-titre 2">
              <a:extLst>
                <a:ext uri="{FF2B5EF4-FFF2-40B4-BE49-F238E27FC236}">
                  <a16:creationId xmlns:a16="http://schemas.microsoft.com/office/drawing/2014/main" id="{14C266CB-7720-D04D-9C1D-CB2975958DC0}"/>
                </a:ext>
              </a:extLst>
            </p:cNvPr>
            <p:cNvSpPr txBox="1">
              <a:spLocks/>
            </p:cNvSpPr>
            <p:nvPr/>
          </p:nvSpPr>
          <p:spPr>
            <a:xfrm>
              <a:off x="3508299" y="2287732"/>
              <a:ext cx="1256403" cy="87249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4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+35 </a:t>
              </a:r>
              <a:r>
                <a:rPr lang="fr-FR" sz="14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factories</a:t>
              </a:r>
              <a:r>
                <a:rPr lang="fr-FR" sz="14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 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570A9F3-F4AC-E042-97D4-4E70D54AFFFA}"/>
              </a:ext>
            </a:extLst>
          </p:cNvPr>
          <p:cNvGrpSpPr/>
          <p:nvPr/>
        </p:nvGrpSpPr>
        <p:grpSpPr>
          <a:xfrm>
            <a:off x="6342247" y="1995238"/>
            <a:ext cx="1219714" cy="1204017"/>
            <a:chOff x="5045422" y="1993382"/>
            <a:chExt cx="1415223" cy="1397010"/>
          </a:xfrm>
        </p:grpSpPr>
        <p:sp>
          <p:nvSpPr>
            <p:cNvPr id="71" name="Larme 70">
              <a:extLst>
                <a:ext uri="{FF2B5EF4-FFF2-40B4-BE49-F238E27FC236}">
                  <a16:creationId xmlns:a16="http://schemas.microsoft.com/office/drawing/2014/main" id="{F0DF89B9-34AE-BA41-A434-803642FE7AB1}"/>
                </a:ext>
              </a:extLst>
            </p:cNvPr>
            <p:cNvSpPr/>
            <p:nvPr/>
          </p:nvSpPr>
          <p:spPr>
            <a:xfrm rot="8100000">
              <a:off x="5045422" y="1993382"/>
              <a:ext cx="1415223" cy="1397010"/>
            </a:xfrm>
            <a:prstGeom prst="teardrop">
              <a:avLst/>
            </a:prstGeom>
            <a:solidFill>
              <a:srgbClr val="B6C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Sous-titre 2">
              <a:extLst>
                <a:ext uri="{FF2B5EF4-FFF2-40B4-BE49-F238E27FC236}">
                  <a16:creationId xmlns:a16="http://schemas.microsoft.com/office/drawing/2014/main" id="{DCAE0ABD-67B5-5048-8063-9FB0E6AA508E}"/>
                </a:ext>
              </a:extLst>
            </p:cNvPr>
            <p:cNvSpPr txBox="1">
              <a:spLocks/>
            </p:cNvSpPr>
            <p:nvPr/>
          </p:nvSpPr>
          <p:spPr>
            <a:xfrm>
              <a:off x="5128448" y="2255638"/>
              <a:ext cx="1249170" cy="87249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br>
                <a:rPr lang="fr-FR" sz="10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</a:br>
              <a:r>
                <a:rPr lang="fr-FR" sz="10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Development</a:t>
              </a:r>
              <a:r>
                <a:rPr lang="fr-FR" sz="10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 of an extensive </a:t>
              </a:r>
              <a:r>
                <a:rPr lang="fr-FR" sz="10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manufacturing</a:t>
              </a:r>
              <a:r>
                <a:rPr lang="fr-FR" sz="10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 network</a:t>
              </a:r>
              <a:endParaRPr lang="fr-FR" altLang="ja-JP" sz="1100" b="1" dirty="0">
                <a:solidFill>
                  <a:schemeClr val="bg1"/>
                </a:solidFill>
                <a:latin typeface="SF Compact Display Black" panose="020B0504030202060204" pitchFamily="34" charset="77"/>
                <a:cs typeface="Arial Black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6388ECE-0723-624A-AB36-C6DEC380DD0D}"/>
              </a:ext>
            </a:extLst>
          </p:cNvPr>
          <p:cNvGrpSpPr/>
          <p:nvPr/>
        </p:nvGrpSpPr>
        <p:grpSpPr>
          <a:xfrm>
            <a:off x="7475738" y="3385488"/>
            <a:ext cx="1371745" cy="1189553"/>
            <a:chOff x="6403661" y="3801327"/>
            <a:chExt cx="1610976" cy="1397010"/>
          </a:xfrm>
        </p:grpSpPr>
        <p:sp>
          <p:nvSpPr>
            <p:cNvPr id="80" name="Larme 79">
              <a:extLst>
                <a:ext uri="{FF2B5EF4-FFF2-40B4-BE49-F238E27FC236}">
                  <a16:creationId xmlns:a16="http://schemas.microsoft.com/office/drawing/2014/main" id="{3FF4C0AB-6204-F940-9BBB-AF8791CADEB2}"/>
                </a:ext>
              </a:extLst>
            </p:cNvPr>
            <p:cNvSpPr/>
            <p:nvPr/>
          </p:nvSpPr>
          <p:spPr>
            <a:xfrm rot="8100000">
              <a:off x="6501538" y="3801327"/>
              <a:ext cx="1415223" cy="1397010"/>
            </a:xfrm>
            <a:prstGeom prst="teardrop">
              <a:avLst/>
            </a:prstGeom>
            <a:solidFill>
              <a:srgbClr val="B6C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Sous-titre 2">
              <a:extLst>
                <a:ext uri="{FF2B5EF4-FFF2-40B4-BE49-F238E27FC236}">
                  <a16:creationId xmlns:a16="http://schemas.microsoft.com/office/drawing/2014/main" id="{B45D4DCE-6010-CC48-BE97-763FD21FE34A}"/>
                </a:ext>
              </a:extLst>
            </p:cNvPr>
            <p:cNvSpPr txBox="1">
              <a:spLocks/>
            </p:cNvSpPr>
            <p:nvPr/>
          </p:nvSpPr>
          <p:spPr>
            <a:xfrm>
              <a:off x="6403661" y="4115184"/>
              <a:ext cx="1610976" cy="87249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Diversification</a:t>
              </a:r>
            </a:p>
            <a:p>
              <a:r>
                <a:rPr lang="fr-FR" sz="11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 of </a:t>
              </a:r>
              <a:r>
                <a:rPr lang="fr-FR" sz="11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manufacturing</a:t>
              </a:r>
              <a:endParaRPr lang="fr-FR" sz="1100" b="1" dirty="0">
                <a:solidFill>
                  <a:schemeClr val="bg1"/>
                </a:solidFill>
                <a:latin typeface="SF Compact Display Black" panose="020B0504030202060204" pitchFamily="34" charset="77"/>
                <a:cs typeface="Arial Black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F2E461-5338-6D45-BAC0-373B69729E33}"/>
              </a:ext>
            </a:extLst>
          </p:cNvPr>
          <p:cNvGrpSpPr/>
          <p:nvPr/>
        </p:nvGrpSpPr>
        <p:grpSpPr>
          <a:xfrm>
            <a:off x="5048529" y="3392680"/>
            <a:ext cx="1190488" cy="1175167"/>
            <a:chOff x="4799979" y="3868803"/>
            <a:chExt cx="1415223" cy="1397010"/>
          </a:xfrm>
        </p:grpSpPr>
        <p:sp>
          <p:nvSpPr>
            <p:cNvPr id="79" name="Larme 78">
              <a:extLst>
                <a:ext uri="{FF2B5EF4-FFF2-40B4-BE49-F238E27FC236}">
                  <a16:creationId xmlns:a16="http://schemas.microsoft.com/office/drawing/2014/main" id="{34BD994D-EC96-4843-86E9-ACBA6033EC6B}"/>
                </a:ext>
              </a:extLst>
            </p:cNvPr>
            <p:cNvSpPr/>
            <p:nvPr/>
          </p:nvSpPr>
          <p:spPr>
            <a:xfrm rot="8100000">
              <a:off x="4799979" y="3868803"/>
              <a:ext cx="1415223" cy="1397010"/>
            </a:xfrm>
            <a:prstGeom prst="teardrop">
              <a:avLst/>
            </a:prstGeom>
            <a:solidFill>
              <a:srgbClr val="B6C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Sous-titre 2">
              <a:extLst>
                <a:ext uri="{FF2B5EF4-FFF2-40B4-BE49-F238E27FC236}">
                  <a16:creationId xmlns:a16="http://schemas.microsoft.com/office/drawing/2014/main" id="{7DBE82B3-7D3F-B04E-A838-F19397F167C4}"/>
                </a:ext>
              </a:extLst>
            </p:cNvPr>
            <p:cNvSpPr txBox="1">
              <a:spLocks/>
            </p:cNvSpPr>
            <p:nvPr/>
          </p:nvSpPr>
          <p:spPr>
            <a:xfrm>
              <a:off x="4825624" y="4177952"/>
              <a:ext cx="1363931" cy="9104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2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Own</a:t>
              </a:r>
              <a:r>
                <a:rPr lang="fr-FR" sz="12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 </a:t>
              </a:r>
              <a:r>
                <a:rPr lang="fr-FR" sz="12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industrial</a:t>
              </a:r>
              <a:r>
                <a:rPr lang="fr-FR" sz="1200" b="1" dirty="0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 </a:t>
              </a:r>
              <a:r>
                <a:rPr lang="fr-FR" sz="1200" b="1" dirty="0" err="1">
                  <a:solidFill>
                    <a:schemeClr val="bg1"/>
                  </a:solidFill>
                  <a:latin typeface="SF Compact Display Black" panose="020B0504030202060204" pitchFamily="34" charset="77"/>
                  <a:cs typeface="Arial Black"/>
                </a:rPr>
                <a:t>resources</a:t>
              </a:r>
              <a:endParaRPr lang="fr-FR" sz="1200" b="1" dirty="0">
                <a:solidFill>
                  <a:schemeClr val="bg1"/>
                </a:solidFill>
                <a:latin typeface="SF Compact Display Black" panose="020B0504030202060204" pitchFamily="34" charset="77"/>
                <a:cs typeface="Arial Black"/>
              </a:endParaRPr>
            </a:p>
          </p:txBody>
        </p:sp>
      </p:grpSp>
      <p:sp>
        <p:nvSpPr>
          <p:cNvPr id="21" name="Shape 41">
            <a:hlinkClick r:id="rId4"/>
            <a:extLst>
              <a:ext uri="{FF2B5EF4-FFF2-40B4-BE49-F238E27FC236}">
                <a16:creationId xmlns:a16="http://schemas.microsoft.com/office/drawing/2014/main" id="{FFCD0115-65BE-4945-9930-9051ADDE484A}"/>
              </a:ext>
            </a:extLst>
          </p:cNvPr>
          <p:cNvSpPr>
            <a:spLocks/>
          </p:cNvSpPr>
          <p:nvPr/>
        </p:nvSpPr>
        <p:spPr bwMode="auto">
          <a:xfrm>
            <a:off x="8455884" y="5486045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2" name="Shape 42">
            <a:hlinkClick r:id="rId5"/>
            <a:extLst>
              <a:ext uri="{FF2B5EF4-FFF2-40B4-BE49-F238E27FC236}">
                <a16:creationId xmlns:a16="http://schemas.microsoft.com/office/drawing/2014/main" id="{E4F237CE-E07B-744E-B560-53CF45E421B8}"/>
              </a:ext>
            </a:extLst>
          </p:cNvPr>
          <p:cNvSpPr>
            <a:spLocks/>
          </p:cNvSpPr>
          <p:nvPr/>
        </p:nvSpPr>
        <p:spPr bwMode="auto">
          <a:xfrm>
            <a:off x="8279076" y="5473544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3" name="Shape 43">
            <a:hlinkClick r:id="rId6"/>
            <a:extLst>
              <a:ext uri="{FF2B5EF4-FFF2-40B4-BE49-F238E27FC236}">
                <a16:creationId xmlns:a16="http://schemas.microsoft.com/office/drawing/2014/main" id="{EB430C2D-072B-7343-AABA-98329093D7C8}"/>
              </a:ext>
            </a:extLst>
          </p:cNvPr>
          <p:cNvSpPr>
            <a:spLocks/>
          </p:cNvSpPr>
          <p:nvPr/>
        </p:nvSpPr>
        <p:spPr bwMode="auto">
          <a:xfrm>
            <a:off x="8674959" y="5476520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4" name="Shape 44">
            <a:hlinkClick r:id="rId7"/>
            <a:extLst>
              <a:ext uri="{FF2B5EF4-FFF2-40B4-BE49-F238E27FC236}">
                <a16:creationId xmlns:a16="http://schemas.microsoft.com/office/drawing/2014/main" id="{55474FD0-F219-354A-905F-E885FB4D5914}"/>
              </a:ext>
            </a:extLst>
          </p:cNvPr>
          <p:cNvSpPr>
            <a:spLocks/>
          </p:cNvSpPr>
          <p:nvPr/>
        </p:nvSpPr>
        <p:spPr bwMode="auto">
          <a:xfrm>
            <a:off x="8851767" y="5487831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9695B56-DDA7-0445-B693-7B03A003055D}"/>
              </a:ext>
            </a:extLst>
          </p:cNvPr>
          <p:cNvSpPr txBox="1"/>
          <p:nvPr/>
        </p:nvSpPr>
        <p:spPr>
          <a:xfrm>
            <a:off x="228757" y="149587"/>
            <a:ext cx="2914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About TKH GROUP</a:t>
            </a:r>
          </a:p>
        </p:txBody>
      </p:sp>
    </p:spTree>
    <p:extLst>
      <p:ext uri="{BB962C8B-B14F-4D97-AF65-F5344CB8AC3E}">
        <p14:creationId xmlns:p14="http://schemas.microsoft.com/office/powerpoint/2010/main" val="2750530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SINCE 1987</a:t>
            </a:r>
          </a:p>
          <a:p>
            <a:pPr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" pitchFamily="2" charset="0"/>
                <a:cs typeface="+mn-cs"/>
              </a:rPr>
              <a:t>CAE GROUPE, a </a:t>
            </a:r>
            <a:r>
              <a:rPr lang="fr-FR" sz="18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never-ending</a:t>
            </a:r>
            <a:r>
              <a:rPr lang="fr-FR" sz="18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 </a:t>
            </a:r>
            <a:r>
              <a:rPr lang="fr-FR" sz="18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evolution</a:t>
            </a:r>
            <a:r>
              <a:rPr lang="fr-FR" sz="18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 </a:t>
            </a:r>
            <a:r>
              <a:rPr lang="fr-FR" sz="18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company</a:t>
            </a:r>
            <a:r>
              <a:rPr lang="fr-FR" sz="18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 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" panose="020B0504030202060204" pitchFamily="34" charset="77"/>
              <a:ea typeface="SF UI Display" pitchFamily="2" charset="0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CE67BAB-2102-814F-824B-26A025DC20E2}"/>
              </a:ext>
            </a:extLst>
          </p:cNvPr>
          <p:cNvSpPr txBox="1"/>
          <p:nvPr/>
        </p:nvSpPr>
        <p:spPr>
          <a:xfrm>
            <a:off x="0" y="3399911"/>
            <a:ext cx="2186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Distribution of </a:t>
            </a: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audio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cables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and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antennas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</p:txBody>
      </p:sp>
      <p:sp>
        <p:nvSpPr>
          <p:cNvPr id="12" name="Shape 41">
            <a:hlinkClick r:id="rId3"/>
            <a:extLst>
              <a:ext uri="{FF2B5EF4-FFF2-40B4-BE49-F238E27FC236}">
                <a16:creationId xmlns:a16="http://schemas.microsoft.com/office/drawing/2014/main" id="{6E6D27FB-B69D-C84F-A825-0013A24FE53C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42">
            <a:hlinkClick r:id="rId4"/>
            <a:extLst>
              <a:ext uri="{FF2B5EF4-FFF2-40B4-BE49-F238E27FC236}">
                <a16:creationId xmlns:a16="http://schemas.microsoft.com/office/drawing/2014/main" id="{4FC037C0-08C6-B549-951D-0A610384181F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43">
            <a:hlinkClick r:id="rId5"/>
            <a:extLst>
              <a:ext uri="{FF2B5EF4-FFF2-40B4-BE49-F238E27FC236}">
                <a16:creationId xmlns:a16="http://schemas.microsoft.com/office/drawing/2014/main" id="{20E9B042-6914-334A-B404-CACD4F37523A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44">
            <a:hlinkClick r:id="rId6"/>
            <a:extLst>
              <a:ext uri="{FF2B5EF4-FFF2-40B4-BE49-F238E27FC236}">
                <a16:creationId xmlns:a16="http://schemas.microsoft.com/office/drawing/2014/main" id="{09263755-7D2C-844B-939B-B4CE3A93C108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Larme 15">
            <a:extLst>
              <a:ext uri="{FF2B5EF4-FFF2-40B4-BE49-F238E27FC236}">
                <a16:creationId xmlns:a16="http://schemas.microsoft.com/office/drawing/2014/main" id="{50475865-8EEC-3347-984A-A16089AA062E}"/>
              </a:ext>
            </a:extLst>
          </p:cNvPr>
          <p:cNvSpPr/>
          <p:nvPr/>
        </p:nvSpPr>
        <p:spPr>
          <a:xfrm rot="8100000">
            <a:off x="593159" y="1932335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BDD9DAAD-71E6-2041-BC52-98E7B9A3E081}"/>
              </a:ext>
            </a:extLst>
          </p:cNvPr>
          <p:cNvSpPr txBox="1">
            <a:spLocks/>
          </p:cNvSpPr>
          <p:nvPr/>
        </p:nvSpPr>
        <p:spPr>
          <a:xfrm>
            <a:off x="421863" y="2168751"/>
            <a:ext cx="1268108" cy="631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CAE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Founded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Black" panose="020B0504030202060204" pitchFamily="34" charset="77"/>
              <a:ea typeface="+mn-ea"/>
              <a:cs typeface="Arial Black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in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Black" panose="020B0504030202060204" pitchFamily="34" charset="77"/>
              <a:ea typeface="+mn-ea"/>
              <a:cs typeface="Arial Black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8B558E5-A7E4-3048-BF76-AD37920CA1D9}"/>
              </a:ext>
            </a:extLst>
          </p:cNvPr>
          <p:cNvSpPr txBox="1"/>
          <p:nvPr/>
        </p:nvSpPr>
        <p:spPr>
          <a:xfrm>
            <a:off x="680067" y="3058582"/>
            <a:ext cx="75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1987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576AD20-1AFB-C44F-BC6C-1B043252EF22}"/>
              </a:ext>
            </a:extLst>
          </p:cNvPr>
          <p:cNvSpPr txBox="1"/>
          <p:nvPr/>
        </p:nvSpPr>
        <p:spPr>
          <a:xfrm>
            <a:off x="1970113" y="3399910"/>
            <a:ext cx="2186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Distribution of </a:t>
            </a: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industry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cables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</p:txBody>
      </p:sp>
      <p:sp>
        <p:nvSpPr>
          <p:cNvPr id="21" name="Larme 20">
            <a:extLst>
              <a:ext uri="{FF2B5EF4-FFF2-40B4-BE49-F238E27FC236}">
                <a16:creationId xmlns:a16="http://schemas.microsoft.com/office/drawing/2014/main" id="{9217E123-147D-474E-AC7C-ADCC67ADAFF9}"/>
              </a:ext>
            </a:extLst>
          </p:cNvPr>
          <p:cNvSpPr/>
          <p:nvPr/>
        </p:nvSpPr>
        <p:spPr>
          <a:xfrm rot="8100000">
            <a:off x="2563272" y="1932334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13492D8D-19BD-5845-B94F-FC562F67BF5D}"/>
              </a:ext>
            </a:extLst>
          </p:cNvPr>
          <p:cNvSpPr txBox="1">
            <a:spLocks/>
          </p:cNvSpPr>
          <p:nvPr/>
        </p:nvSpPr>
        <p:spPr>
          <a:xfrm>
            <a:off x="2370038" y="2293902"/>
            <a:ext cx="1297542" cy="38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INDUSTRIE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E3BD144-5BA6-6843-856E-F202F86FCC3D}"/>
              </a:ext>
            </a:extLst>
          </p:cNvPr>
          <p:cNvSpPr txBox="1"/>
          <p:nvPr/>
        </p:nvSpPr>
        <p:spPr>
          <a:xfrm>
            <a:off x="2650180" y="3058581"/>
            <a:ext cx="75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1989</a:t>
            </a:r>
          </a:p>
        </p:txBody>
      </p:sp>
      <p:sp>
        <p:nvSpPr>
          <p:cNvPr id="25" name="Larme 24">
            <a:extLst>
              <a:ext uri="{FF2B5EF4-FFF2-40B4-BE49-F238E27FC236}">
                <a16:creationId xmlns:a16="http://schemas.microsoft.com/office/drawing/2014/main" id="{7D5D651C-D0D4-3C40-85B1-64FD220B1C26}"/>
              </a:ext>
            </a:extLst>
          </p:cNvPr>
          <p:cNvSpPr/>
          <p:nvPr/>
        </p:nvSpPr>
        <p:spPr>
          <a:xfrm rot="8100000">
            <a:off x="4419485" y="1932333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55F6D18A-C4FB-9841-8BC6-92423CD6B864}"/>
              </a:ext>
            </a:extLst>
          </p:cNvPr>
          <p:cNvSpPr txBox="1">
            <a:spLocks/>
          </p:cNvSpPr>
          <p:nvPr/>
        </p:nvSpPr>
        <p:spPr>
          <a:xfrm>
            <a:off x="4226251" y="2293901"/>
            <a:ext cx="1297542" cy="38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AXITRONIC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6548AE2-C6DA-D44E-B317-038440A86D42}"/>
              </a:ext>
            </a:extLst>
          </p:cNvPr>
          <p:cNvSpPr txBox="1"/>
          <p:nvPr/>
        </p:nvSpPr>
        <p:spPr>
          <a:xfrm>
            <a:off x="4506393" y="3058580"/>
            <a:ext cx="75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1991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9713D97-C2CB-554C-ACA4-7443AEAB8BE4}"/>
              </a:ext>
            </a:extLst>
          </p:cNvPr>
          <p:cNvSpPr txBox="1"/>
          <p:nvPr/>
        </p:nvSpPr>
        <p:spPr>
          <a:xfrm>
            <a:off x="3781906" y="3399910"/>
            <a:ext cx="2186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Creation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of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Axitronic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TV distribution</a:t>
            </a:r>
          </a:p>
        </p:txBody>
      </p:sp>
      <p:sp>
        <p:nvSpPr>
          <p:cNvPr id="30" name="Larme 29">
            <a:extLst>
              <a:ext uri="{FF2B5EF4-FFF2-40B4-BE49-F238E27FC236}">
                <a16:creationId xmlns:a16="http://schemas.microsoft.com/office/drawing/2014/main" id="{E238EB2B-758A-A647-B4C7-3F24F5BEB0E8}"/>
              </a:ext>
            </a:extLst>
          </p:cNvPr>
          <p:cNvSpPr/>
          <p:nvPr/>
        </p:nvSpPr>
        <p:spPr>
          <a:xfrm rot="8100000">
            <a:off x="6161371" y="1932333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ous-titre 2">
            <a:extLst>
              <a:ext uri="{FF2B5EF4-FFF2-40B4-BE49-F238E27FC236}">
                <a16:creationId xmlns:a16="http://schemas.microsoft.com/office/drawing/2014/main" id="{BE21C56F-A049-1D40-BACC-CF017BC7ED1E}"/>
              </a:ext>
            </a:extLst>
          </p:cNvPr>
          <p:cNvSpPr txBox="1">
            <a:spLocks/>
          </p:cNvSpPr>
          <p:nvPr/>
        </p:nvSpPr>
        <p:spPr>
          <a:xfrm>
            <a:off x="5968137" y="2293901"/>
            <a:ext cx="1297542" cy="38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S2CEB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F660E46-CCA1-4547-AC0C-6020B16A93AD}"/>
              </a:ext>
            </a:extLst>
          </p:cNvPr>
          <p:cNvSpPr txBox="1"/>
          <p:nvPr/>
        </p:nvSpPr>
        <p:spPr>
          <a:xfrm>
            <a:off x="6248279" y="3058580"/>
            <a:ext cx="75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1992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89EF010-BBC4-4148-AF1E-74A2D96B3173}"/>
              </a:ext>
            </a:extLst>
          </p:cNvPr>
          <p:cNvSpPr txBox="1"/>
          <p:nvPr/>
        </p:nvSpPr>
        <p:spPr>
          <a:xfrm>
            <a:off x="5523792" y="3399910"/>
            <a:ext cx="2186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Acquisition &amp;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creation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of S2CEB</a:t>
            </a: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Audio/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Video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</p:txBody>
      </p:sp>
      <p:sp>
        <p:nvSpPr>
          <p:cNvPr id="34" name="Larme 33">
            <a:extLst>
              <a:ext uri="{FF2B5EF4-FFF2-40B4-BE49-F238E27FC236}">
                <a16:creationId xmlns:a16="http://schemas.microsoft.com/office/drawing/2014/main" id="{314F0AD9-0656-694A-86BC-77C27BEA984A}"/>
              </a:ext>
            </a:extLst>
          </p:cNvPr>
          <p:cNvSpPr/>
          <p:nvPr/>
        </p:nvSpPr>
        <p:spPr>
          <a:xfrm rot="8100000">
            <a:off x="7929967" y="1932332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9BF9F90F-BFF2-5846-9920-CBD5FFE82EA4}"/>
              </a:ext>
            </a:extLst>
          </p:cNvPr>
          <p:cNvSpPr txBox="1">
            <a:spLocks/>
          </p:cNvSpPr>
          <p:nvPr/>
        </p:nvSpPr>
        <p:spPr>
          <a:xfrm>
            <a:off x="7773416" y="2289435"/>
            <a:ext cx="1297542" cy="389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MULTIMEDIA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CONNECT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ADC6F95-6ED8-1D48-9E85-04BB2A8DBF6D}"/>
              </a:ext>
            </a:extLst>
          </p:cNvPr>
          <p:cNvSpPr txBox="1"/>
          <p:nvPr/>
        </p:nvSpPr>
        <p:spPr>
          <a:xfrm>
            <a:off x="8016875" y="3058579"/>
            <a:ext cx="75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1993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4F125A9-64AB-C946-84A2-B0BB3800C01F}"/>
              </a:ext>
            </a:extLst>
          </p:cNvPr>
          <p:cNvSpPr txBox="1"/>
          <p:nvPr/>
        </p:nvSpPr>
        <p:spPr>
          <a:xfrm>
            <a:off x="7799087" y="3399910"/>
            <a:ext cx="1172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Creation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of </a:t>
            </a: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MMC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  <a:p>
            <a:pPr lvl="0" algn="ctr" defTabSz="685793">
              <a:defRPr/>
            </a:pP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LAN network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2CD4F7A-964A-0447-9A65-DE3C4A40FA9A}"/>
              </a:ext>
            </a:extLst>
          </p:cNvPr>
          <p:cNvSpPr txBox="1"/>
          <p:nvPr/>
        </p:nvSpPr>
        <p:spPr>
          <a:xfrm>
            <a:off x="228757" y="149587"/>
            <a:ext cx="3090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About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CAE GROUPE</a:t>
            </a:r>
          </a:p>
        </p:txBody>
      </p:sp>
    </p:spTree>
    <p:extLst>
      <p:ext uri="{BB962C8B-B14F-4D97-AF65-F5344CB8AC3E}">
        <p14:creationId xmlns:p14="http://schemas.microsoft.com/office/powerpoint/2010/main" val="4227367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SINCE 1987</a:t>
            </a:r>
          </a:p>
          <a:p>
            <a:pPr lvl="0"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" pitchFamily="2" charset="0"/>
                <a:cs typeface="+mn-cs"/>
              </a:rPr>
              <a:t>CAE GROUPE, </a:t>
            </a:r>
            <a:r>
              <a:rPr lang="fr-FR" sz="18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a </a:t>
            </a:r>
            <a:r>
              <a:rPr lang="fr-FR" sz="18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never-ending</a:t>
            </a:r>
            <a:r>
              <a:rPr lang="fr-FR" sz="18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 </a:t>
            </a:r>
            <a:r>
              <a:rPr lang="fr-FR" sz="18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evolution</a:t>
            </a:r>
            <a:r>
              <a:rPr lang="fr-FR" sz="18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 </a:t>
            </a:r>
            <a:r>
              <a:rPr lang="fr-FR" sz="18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" pitchFamily="2" charset="0"/>
              </a:rPr>
              <a:t>company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" panose="020B0504030202060204" pitchFamily="34" charset="77"/>
              <a:ea typeface="SF UI Display" pitchFamily="2" charset="0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CE67BAB-2102-814F-824B-26A025DC20E2}"/>
              </a:ext>
            </a:extLst>
          </p:cNvPr>
          <p:cNvSpPr txBox="1"/>
          <p:nvPr/>
        </p:nvSpPr>
        <p:spPr>
          <a:xfrm>
            <a:off x="0" y="3399910"/>
            <a:ext cx="2186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Openning</a:t>
            </a:r>
            <a:r>
              <a:rPr kumimoji="0" lang="fr-FR" sz="12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of </a:t>
            </a:r>
            <a:r>
              <a:rPr kumimoji="0" lang="fr-FR" sz="120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Axilogic</a:t>
            </a:r>
            <a:endParaRPr kumimoji="0" lang="fr-FR" sz="12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R&amp;D center and </a:t>
            </a: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manufacturing</a:t>
            </a: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of </a:t>
            </a: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connectivity</a:t>
            </a:r>
            <a:endParaRPr kumimoji="0" lang="fr-FR" sz="12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</p:txBody>
      </p:sp>
      <p:sp>
        <p:nvSpPr>
          <p:cNvPr id="12" name="Shape 41">
            <a:hlinkClick r:id="rId3"/>
            <a:extLst>
              <a:ext uri="{FF2B5EF4-FFF2-40B4-BE49-F238E27FC236}">
                <a16:creationId xmlns:a16="http://schemas.microsoft.com/office/drawing/2014/main" id="{6E6D27FB-B69D-C84F-A825-0013A24FE53C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42">
            <a:hlinkClick r:id="rId4"/>
            <a:extLst>
              <a:ext uri="{FF2B5EF4-FFF2-40B4-BE49-F238E27FC236}">
                <a16:creationId xmlns:a16="http://schemas.microsoft.com/office/drawing/2014/main" id="{4FC037C0-08C6-B549-951D-0A610384181F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43">
            <a:hlinkClick r:id="rId5"/>
            <a:extLst>
              <a:ext uri="{FF2B5EF4-FFF2-40B4-BE49-F238E27FC236}">
                <a16:creationId xmlns:a16="http://schemas.microsoft.com/office/drawing/2014/main" id="{20E9B042-6914-334A-B404-CACD4F37523A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44">
            <a:hlinkClick r:id="rId6"/>
            <a:extLst>
              <a:ext uri="{FF2B5EF4-FFF2-40B4-BE49-F238E27FC236}">
                <a16:creationId xmlns:a16="http://schemas.microsoft.com/office/drawing/2014/main" id="{09263755-7D2C-844B-939B-B4CE3A93C108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Larme 15">
            <a:extLst>
              <a:ext uri="{FF2B5EF4-FFF2-40B4-BE49-F238E27FC236}">
                <a16:creationId xmlns:a16="http://schemas.microsoft.com/office/drawing/2014/main" id="{50475865-8EEC-3347-984A-A16089AA062E}"/>
              </a:ext>
            </a:extLst>
          </p:cNvPr>
          <p:cNvSpPr/>
          <p:nvPr/>
        </p:nvSpPr>
        <p:spPr>
          <a:xfrm rot="8100000">
            <a:off x="593159" y="1927591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BDD9DAAD-71E6-2041-BC52-98E7B9A3E081}"/>
              </a:ext>
            </a:extLst>
          </p:cNvPr>
          <p:cNvSpPr txBox="1">
            <a:spLocks/>
          </p:cNvSpPr>
          <p:nvPr/>
        </p:nvSpPr>
        <p:spPr>
          <a:xfrm>
            <a:off x="421863" y="2293900"/>
            <a:ext cx="1268108" cy="2729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>
                <a:solidFill>
                  <a:schemeClr val="bg1"/>
                </a:solidFill>
                <a:latin typeface="SF Compact Display Black" panose="020B0504030202060204" pitchFamily="34" charset="77"/>
                <a:cs typeface="Arial Black"/>
              </a:rPr>
              <a:t>AXILOGIC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8B558E5-A7E4-3048-BF76-AD37920CA1D9}"/>
              </a:ext>
            </a:extLst>
          </p:cNvPr>
          <p:cNvSpPr txBox="1"/>
          <p:nvPr/>
        </p:nvSpPr>
        <p:spPr>
          <a:xfrm>
            <a:off x="680067" y="3035084"/>
            <a:ext cx="75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r>
              <a:rPr lang="fr-FR" sz="1800" dirty="0"/>
              <a:t>1999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576AD20-1AFB-C44F-BC6C-1B043252EF22}"/>
              </a:ext>
            </a:extLst>
          </p:cNvPr>
          <p:cNvSpPr txBox="1"/>
          <p:nvPr/>
        </p:nvSpPr>
        <p:spPr>
          <a:xfrm>
            <a:off x="1970113" y="3399910"/>
            <a:ext cx="2186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793">
              <a:defRPr/>
            </a:pP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Acquisition </a:t>
            </a:r>
          </a:p>
          <a:p>
            <a:pPr lvl="0" algn="ctr" defTabSz="685793">
              <a:defRPr/>
            </a:pP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of </a:t>
            </a: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Soficabel</a:t>
            </a:r>
            <a:endParaRPr lang="fr-FR" sz="1200" dirty="0">
              <a:solidFill>
                <a:srgbClr val="FFFFFF"/>
              </a:solidFill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  <a:p>
            <a:pPr lvl="0" algn="ctr" defTabSz="685793">
              <a:defRPr/>
            </a:pP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In </a:t>
            </a: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Belgium</a:t>
            </a:r>
            <a:endParaRPr lang="fr-FR" sz="1200" dirty="0">
              <a:solidFill>
                <a:srgbClr val="FFFFFF"/>
              </a:solidFill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</p:txBody>
      </p:sp>
      <p:sp>
        <p:nvSpPr>
          <p:cNvPr id="21" name="Larme 20">
            <a:extLst>
              <a:ext uri="{FF2B5EF4-FFF2-40B4-BE49-F238E27FC236}">
                <a16:creationId xmlns:a16="http://schemas.microsoft.com/office/drawing/2014/main" id="{9217E123-147D-474E-AC7C-ADCC67ADAFF9}"/>
              </a:ext>
            </a:extLst>
          </p:cNvPr>
          <p:cNvSpPr/>
          <p:nvPr/>
        </p:nvSpPr>
        <p:spPr>
          <a:xfrm rot="8100000">
            <a:off x="2563272" y="1927591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13492D8D-19BD-5845-B94F-FC562F67BF5D}"/>
              </a:ext>
            </a:extLst>
          </p:cNvPr>
          <p:cNvSpPr txBox="1">
            <a:spLocks/>
          </p:cNvSpPr>
          <p:nvPr/>
        </p:nvSpPr>
        <p:spPr>
          <a:xfrm>
            <a:off x="2370038" y="2293902"/>
            <a:ext cx="1297542" cy="38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>
                <a:solidFill>
                  <a:schemeClr val="bg1"/>
                </a:solidFill>
                <a:latin typeface="SF Compact Display Black" panose="020B0504030202060204" pitchFamily="34" charset="77"/>
                <a:cs typeface="Arial Black"/>
              </a:rPr>
              <a:t>SOFICABEL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E3BD144-5BA6-6843-856E-F202F86FCC3D}"/>
              </a:ext>
            </a:extLst>
          </p:cNvPr>
          <p:cNvSpPr txBox="1"/>
          <p:nvPr/>
        </p:nvSpPr>
        <p:spPr>
          <a:xfrm>
            <a:off x="2661508" y="3035084"/>
            <a:ext cx="881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r>
              <a:rPr lang="fr-FR" sz="1800" dirty="0"/>
              <a:t>2000</a:t>
            </a:r>
          </a:p>
        </p:txBody>
      </p:sp>
      <p:sp>
        <p:nvSpPr>
          <p:cNvPr id="25" name="Larme 24">
            <a:extLst>
              <a:ext uri="{FF2B5EF4-FFF2-40B4-BE49-F238E27FC236}">
                <a16:creationId xmlns:a16="http://schemas.microsoft.com/office/drawing/2014/main" id="{7D5D651C-D0D4-3C40-85B1-64FD220B1C26}"/>
              </a:ext>
            </a:extLst>
          </p:cNvPr>
          <p:cNvSpPr/>
          <p:nvPr/>
        </p:nvSpPr>
        <p:spPr>
          <a:xfrm rot="8100000">
            <a:off x="4419485" y="1927591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55F6D18A-C4FB-9841-8BC6-92423CD6B864}"/>
              </a:ext>
            </a:extLst>
          </p:cNvPr>
          <p:cNvSpPr txBox="1">
            <a:spLocks/>
          </p:cNvSpPr>
          <p:nvPr/>
        </p:nvSpPr>
        <p:spPr>
          <a:xfrm>
            <a:off x="4226251" y="2293901"/>
            <a:ext cx="1297542" cy="38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b="1" dirty="0">
                <a:solidFill>
                  <a:schemeClr val="bg1"/>
                </a:solidFill>
                <a:latin typeface="SF Compact Display Black" panose="020B0504030202060204" pitchFamily="34" charset="77"/>
                <a:cs typeface="Arial Black"/>
              </a:rPr>
              <a:t>KCINDUSTRIE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6548AE2-C6DA-D44E-B317-038440A86D42}"/>
              </a:ext>
            </a:extLst>
          </p:cNvPr>
          <p:cNvSpPr txBox="1"/>
          <p:nvPr/>
        </p:nvSpPr>
        <p:spPr>
          <a:xfrm>
            <a:off x="4506393" y="3035084"/>
            <a:ext cx="75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r>
              <a:rPr lang="fr-FR" sz="1800" dirty="0"/>
              <a:t>2001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9713D97-C2CB-554C-ACA4-7443AEAB8BE4}"/>
              </a:ext>
            </a:extLst>
          </p:cNvPr>
          <p:cNvSpPr txBox="1"/>
          <p:nvPr/>
        </p:nvSpPr>
        <p:spPr>
          <a:xfrm>
            <a:off x="3781906" y="3399910"/>
            <a:ext cx="2186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793">
              <a:defRPr/>
            </a:pP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Acquisition of KCI</a:t>
            </a:r>
          </a:p>
          <a:p>
            <a:pPr lvl="0" algn="ctr" defTabSz="685793">
              <a:defRPr/>
            </a:pP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Manufacturing</a:t>
            </a: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cables</a:t>
            </a: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</a:t>
            </a:r>
          </a:p>
          <a:p>
            <a:pPr lvl="0" algn="ctr" defTabSz="685793">
              <a:defRPr/>
            </a:pP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for </a:t>
            </a: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Industry</a:t>
            </a:r>
            <a:endParaRPr lang="fr-FR" sz="1200" dirty="0">
              <a:solidFill>
                <a:srgbClr val="FFFFFF"/>
              </a:solidFill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</p:txBody>
      </p:sp>
      <p:sp>
        <p:nvSpPr>
          <p:cNvPr id="30" name="Larme 29">
            <a:extLst>
              <a:ext uri="{FF2B5EF4-FFF2-40B4-BE49-F238E27FC236}">
                <a16:creationId xmlns:a16="http://schemas.microsoft.com/office/drawing/2014/main" id="{E238EB2B-758A-A647-B4C7-3F24F5BEB0E8}"/>
              </a:ext>
            </a:extLst>
          </p:cNvPr>
          <p:cNvSpPr/>
          <p:nvPr/>
        </p:nvSpPr>
        <p:spPr>
          <a:xfrm rot="8100000">
            <a:off x="6207088" y="1927591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Sous-titre 2">
            <a:extLst>
              <a:ext uri="{FF2B5EF4-FFF2-40B4-BE49-F238E27FC236}">
                <a16:creationId xmlns:a16="http://schemas.microsoft.com/office/drawing/2014/main" id="{BE21C56F-A049-1D40-BACC-CF017BC7ED1E}"/>
              </a:ext>
            </a:extLst>
          </p:cNvPr>
          <p:cNvSpPr txBox="1">
            <a:spLocks/>
          </p:cNvSpPr>
          <p:nvPr/>
        </p:nvSpPr>
        <p:spPr>
          <a:xfrm>
            <a:off x="6013854" y="2293901"/>
            <a:ext cx="1297542" cy="389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>
                <a:solidFill>
                  <a:schemeClr val="bg1"/>
                </a:solidFill>
                <a:latin typeface="SF Compact Display Black" panose="020B0504030202060204" pitchFamily="34" charset="77"/>
                <a:cs typeface="Arial Black"/>
              </a:rPr>
              <a:t>CDC</a:t>
            </a:r>
          </a:p>
          <a:p>
            <a:r>
              <a:rPr lang="fr-FR" sz="1200" b="1" dirty="0" err="1">
                <a:solidFill>
                  <a:schemeClr val="bg1"/>
                </a:solidFill>
                <a:latin typeface="SF Compact Display Black" panose="020B0504030202060204" pitchFamily="34" charset="77"/>
                <a:cs typeface="Arial Black"/>
              </a:rPr>
              <a:t>Dubai</a:t>
            </a:r>
            <a:endParaRPr lang="fr-FR" sz="1200" b="1" dirty="0">
              <a:solidFill>
                <a:schemeClr val="bg1"/>
              </a:solidFill>
              <a:latin typeface="SF Compact Display Black" panose="020B0504030202060204" pitchFamily="34" charset="77"/>
              <a:cs typeface="Arial Black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F660E46-CCA1-4547-AC0C-6020B16A93AD}"/>
              </a:ext>
            </a:extLst>
          </p:cNvPr>
          <p:cNvSpPr txBox="1"/>
          <p:nvPr/>
        </p:nvSpPr>
        <p:spPr>
          <a:xfrm>
            <a:off x="6253730" y="3035084"/>
            <a:ext cx="955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r>
              <a:rPr lang="fr-FR" sz="1800" dirty="0"/>
              <a:t>2004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89EF010-BBC4-4148-AF1E-74A2D96B3173}"/>
              </a:ext>
            </a:extLst>
          </p:cNvPr>
          <p:cNvSpPr txBox="1"/>
          <p:nvPr/>
        </p:nvSpPr>
        <p:spPr>
          <a:xfrm>
            <a:off x="5569509" y="3399910"/>
            <a:ext cx="2186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793">
              <a:defRPr/>
            </a:pP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Distribution </a:t>
            </a: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partnership</a:t>
            </a: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development</a:t>
            </a: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</a:t>
            </a:r>
          </a:p>
          <a:p>
            <a:pPr lvl="0" algn="ctr" defTabSz="685793">
              <a:defRPr/>
            </a:pP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With</a:t>
            </a: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CDC in the </a:t>
            </a:r>
            <a:r>
              <a:rPr lang="fr-FR" sz="1200" dirty="0" err="1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Emirates</a:t>
            </a:r>
            <a:endParaRPr lang="fr-FR" sz="1200" dirty="0">
              <a:solidFill>
                <a:srgbClr val="FFFFFF"/>
              </a:solidFill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</p:txBody>
      </p:sp>
      <p:sp>
        <p:nvSpPr>
          <p:cNvPr id="34" name="Larme 33">
            <a:extLst>
              <a:ext uri="{FF2B5EF4-FFF2-40B4-BE49-F238E27FC236}">
                <a16:creationId xmlns:a16="http://schemas.microsoft.com/office/drawing/2014/main" id="{314F0AD9-0656-694A-86BC-77C27BEA984A}"/>
              </a:ext>
            </a:extLst>
          </p:cNvPr>
          <p:cNvSpPr/>
          <p:nvPr/>
        </p:nvSpPr>
        <p:spPr>
          <a:xfrm rot="8100000">
            <a:off x="4419311" y="4288587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ADC6F95-6ED8-1D48-9E85-04BB2A8DBF6D}"/>
              </a:ext>
            </a:extLst>
          </p:cNvPr>
          <p:cNvSpPr txBox="1"/>
          <p:nvPr/>
        </p:nvSpPr>
        <p:spPr>
          <a:xfrm>
            <a:off x="5385161" y="4614761"/>
            <a:ext cx="75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r>
              <a:rPr lang="fr-FR" sz="1800" dirty="0"/>
              <a:t>2007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4F125A9-64AB-C946-84A2-B0BB3800C01F}"/>
              </a:ext>
            </a:extLst>
          </p:cNvPr>
          <p:cNvSpPr txBox="1"/>
          <p:nvPr/>
        </p:nvSpPr>
        <p:spPr>
          <a:xfrm>
            <a:off x="6141867" y="4567757"/>
            <a:ext cx="1172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793">
              <a:defRPr/>
            </a:pP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Part of TKH GROUP</a:t>
            </a:r>
          </a:p>
          <a:p>
            <a:pPr lvl="0" algn="ctr" defTabSz="685793">
              <a:defRPr/>
            </a:pPr>
            <a:endParaRPr lang="fr-FR" sz="1200" dirty="0">
              <a:solidFill>
                <a:srgbClr val="FFFFFF"/>
              </a:solidFill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4644A5-655B-1948-AED0-B3C82C5AE06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274" b="99194" l="2956" r="89163">
                        <a14:foregroundMark x1="2956" y1="64516" x2="3941" y2="94758"/>
                        <a14:foregroundMark x1="3941" y1="96371" x2="65517" y2="99194"/>
                        <a14:foregroundMark x1="65517" y1="99194" x2="81773" y2="98387"/>
                        <a14:foregroundMark x1="48768" y1="14516" x2="75369" y2="181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571" y="2530779"/>
            <a:ext cx="188394" cy="23015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75D8ADED-DF56-AC42-84BA-68363209C1D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274" b="99194" l="2956" r="89163">
                        <a14:foregroundMark x1="2956" y1="64516" x2="3941" y2="94758"/>
                        <a14:foregroundMark x1="3941" y1="96371" x2="65517" y2="99194"/>
                        <a14:foregroundMark x1="65517" y1="99194" x2="81773" y2="98387"/>
                        <a14:foregroundMark x1="48768" y1="14516" x2="75369" y2="181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46" y="2530779"/>
            <a:ext cx="188394" cy="23015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324C47-90E2-3C41-9A58-D64AA44D101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3015" y="4552306"/>
            <a:ext cx="461636" cy="459019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1C025B4D-C590-6F4A-A544-4F2C5A6B1DF1}"/>
              </a:ext>
            </a:extLst>
          </p:cNvPr>
          <p:cNvSpPr txBox="1"/>
          <p:nvPr/>
        </p:nvSpPr>
        <p:spPr>
          <a:xfrm>
            <a:off x="228757" y="149587"/>
            <a:ext cx="3090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About CAE GROUPE</a:t>
            </a:r>
          </a:p>
        </p:txBody>
      </p:sp>
      <p:sp>
        <p:nvSpPr>
          <p:cNvPr id="35" name="Larme 34">
            <a:extLst>
              <a:ext uri="{FF2B5EF4-FFF2-40B4-BE49-F238E27FC236}">
                <a16:creationId xmlns:a16="http://schemas.microsoft.com/office/drawing/2014/main" id="{87BB6BAA-56DA-9F41-BE9E-58B19913DF1C}"/>
              </a:ext>
            </a:extLst>
          </p:cNvPr>
          <p:cNvSpPr/>
          <p:nvPr/>
        </p:nvSpPr>
        <p:spPr>
          <a:xfrm rot="8100000">
            <a:off x="7948975" y="1927591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08971DB-C104-3946-A51E-AE58E18E1E56}"/>
              </a:ext>
            </a:extLst>
          </p:cNvPr>
          <p:cNvSpPr txBox="1"/>
          <p:nvPr/>
        </p:nvSpPr>
        <p:spPr>
          <a:xfrm>
            <a:off x="8039630" y="3035084"/>
            <a:ext cx="75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2007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3C266F3-7E53-EA48-8926-1BFA0521763C}"/>
              </a:ext>
            </a:extLst>
          </p:cNvPr>
          <p:cNvSpPr txBox="1"/>
          <p:nvPr/>
        </p:nvSpPr>
        <p:spPr>
          <a:xfrm>
            <a:off x="7734278" y="3399910"/>
            <a:ext cx="1362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Creation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of AXCEB</a:t>
            </a: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Audio system</a:t>
            </a: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</p:txBody>
      </p:sp>
      <p:sp>
        <p:nvSpPr>
          <p:cNvPr id="42" name="Sous-titre 2">
            <a:extLst>
              <a:ext uri="{FF2B5EF4-FFF2-40B4-BE49-F238E27FC236}">
                <a16:creationId xmlns:a16="http://schemas.microsoft.com/office/drawing/2014/main" id="{49E333DD-BFA5-9448-8DB7-50B0D2AAA607}"/>
              </a:ext>
            </a:extLst>
          </p:cNvPr>
          <p:cNvSpPr txBox="1">
            <a:spLocks/>
          </p:cNvSpPr>
          <p:nvPr/>
        </p:nvSpPr>
        <p:spPr>
          <a:xfrm>
            <a:off x="7792424" y="2284694"/>
            <a:ext cx="1297542" cy="38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AXCEB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Black" panose="020B0504030202060204" pitchFamily="34" charset="77"/>
              <a:ea typeface="+mn-ea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831081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73293" y="897466"/>
            <a:ext cx="6843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2007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" pitchFamily="2" charset="0"/>
              </a:rPr>
              <a:t>Creation</a:t>
            </a:r>
            <a:r>
              <a:rPr kumimoji="0" lang="fr-FR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" pitchFamily="2" charset="0"/>
              </a:rPr>
              <a:t> of a French Holding</a:t>
            </a:r>
          </a:p>
        </p:txBody>
      </p:sp>
      <p:sp>
        <p:nvSpPr>
          <p:cNvPr id="12" name="Shape 41">
            <a:hlinkClick r:id="rId3"/>
            <a:extLst>
              <a:ext uri="{FF2B5EF4-FFF2-40B4-BE49-F238E27FC236}">
                <a16:creationId xmlns:a16="http://schemas.microsoft.com/office/drawing/2014/main" id="{6E6D27FB-B69D-C84F-A825-0013A24FE53C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42">
            <a:hlinkClick r:id="rId4"/>
            <a:extLst>
              <a:ext uri="{FF2B5EF4-FFF2-40B4-BE49-F238E27FC236}">
                <a16:creationId xmlns:a16="http://schemas.microsoft.com/office/drawing/2014/main" id="{4FC037C0-08C6-B549-951D-0A610384181F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43">
            <a:hlinkClick r:id="rId5"/>
            <a:extLst>
              <a:ext uri="{FF2B5EF4-FFF2-40B4-BE49-F238E27FC236}">
                <a16:creationId xmlns:a16="http://schemas.microsoft.com/office/drawing/2014/main" id="{20E9B042-6914-334A-B404-CACD4F37523A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44">
            <a:hlinkClick r:id="rId6"/>
            <a:extLst>
              <a:ext uri="{FF2B5EF4-FFF2-40B4-BE49-F238E27FC236}">
                <a16:creationId xmlns:a16="http://schemas.microsoft.com/office/drawing/2014/main" id="{09263755-7D2C-844B-939B-B4CE3A93C108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Larme 33">
            <a:extLst>
              <a:ext uri="{FF2B5EF4-FFF2-40B4-BE49-F238E27FC236}">
                <a16:creationId xmlns:a16="http://schemas.microsoft.com/office/drawing/2014/main" id="{314F0AD9-0656-694A-86BC-77C27BEA984A}"/>
              </a:ext>
            </a:extLst>
          </p:cNvPr>
          <p:cNvSpPr/>
          <p:nvPr/>
        </p:nvSpPr>
        <p:spPr>
          <a:xfrm rot="2553749">
            <a:off x="286051" y="2212402"/>
            <a:ext cx="1221020" cy="1221020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ADC6F95-6ED8-1D48-9E85-04BB2A8DBF6D}"/>
              </a:ext>
            </a:extLst>
          </p:cNvPr>
          <p:cNvSpPr txBox="1"/>
          <p:nvPr/>
        </p:nvSpPr>
        <p:spPr>
          <a:xfrm>
            <a:off x="1832066" y="2888246"/>
            <a:ext cx="751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6857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2007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4F125A9-64AB-C946-84A2-B0BB3800C01F}"/>
              </a:ext>
            </a:extLst>
          </p:cNvPr>
          <p:cNvSpPr txBox="1"/>
          <p:nvPr/>
        </p:nvSpPr>
        <p:spPr>
          <a:xfrm>
            <a:off x="2568786" y="2797183"/>
            <a:ext cx="1431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Part of</a:t>
            </a:r>
          </a:p>
          <a:p>
            <a:pPr marL="0" marR="0" lvl="0" indent="0" algn="l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FFFFFF"/>
                </a:solidFill>
                <a:latin typeface="SF Compact Display Light" panose="020B0304030202060204" pitchFamily="34" charset="77"/>
                <a:ea typeface="SF UI Display" pitchFamily="2" charset="0"/>
                <a:cs typeface="Arial" panose="020B0604020202020204" pitchFamily="34" charset="0"/>
              </a:rPr>
              <a:t>TKH GROUP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Arial" panose="020B060402020202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C025B4D-C590-6F4A-A544-4F2C5A6B1DF1}"/>
              </a:ext>
            </a:extLst>
          </p:cNvPr>
          <p:cNvSpPr txBox="1"/>
          <p:nvPr/>
        </p:nvSpPr>
        <p:spPr>
          <a:xfrm>
            <a:off x="228757" y="149587"/>
            <a:ext cx="3054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About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TKH FRANCE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C830A9C-6B87-2E4F-9DAA-FCAD659E2CB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630" y="2639642"/>
            <a:ext cx="1091094" cy="34253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8DA6DD6A-910C-2249-B81A-AFCA88C5C0C8}"/>
              </a:ext>
            </a:extLst>
          </p:cNvPr>
          <p:cNvSpPr/>
          <p:nvPr/>
        </p:nvSpPr>
        <p:spPr>
          <a:xfrm>
            <a:off x="1827486" y="2259732"/>
            <a:ext cx="1965493" cy="1045172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C0140F-A1BF-D14D-B7AA-25DD7628DD23}"/>
              </a:ext>
            </a:extLst>
          </p:cNvPr>
          <p:cNvSpPr/>
          <p:nvPr/>
        </p:nvSpPr>
        <p:spPr>
          <a:xfrm>
            <a:off x="1827487" y="2259732"/>
            <a:ext cx="1965492" cy="523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24167C1-740D-4741-B991-48CC1C3BD75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8546" y="2398642"/>
            <a:ext cx="1753526" cy="245637"/>
          </a:xfrm>
          <a:prstGeom prst="rect">
            <a:avLst/>
          </a:prstGeom>
        </p:spPr>
      </p:pic>
      <p:sp>
        <p:nvSpPr>
          <p:cNvPr id="44" name="Larme 43">
            <a:extLst>
              <a:ext uri="{FF2B5EF4-FFF2-40B4-BE49-F238E27FC236}">
                <a16:creationId xmlns:a16="http://schemas.microsoft.com/office/drawing/2014/main" id="{8F5C5E0B-3D81-B448-8467-D94AE2E89796}"/>
              </a:ext>
            </a:extLst>
          </p:cNvPr>
          <p:cNvSpPr/>
          <p:nvPr/>
        </p:nvSpPr>
        <p:spPr>
          <a:xfrm rot="13597882">
            <a:off x="4186569" y="2193679"/>
            <a:ext cx="1221020" cy="1221020"/>
          </a:xfrm>
          <a:prstGeom prst="teardrop">
            <a:avLst/>
          </a:prstGeom>
          <a:solidFill>
            <a:schemeClr val="bg1"/>
          </a:solidFill>
          <a:ln w="28575">
            <a:solidFill>
              <a:srgbClr val="B6C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9ED39C0-AA56-E24D-8A3C-5F571539274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587" y="2634715"/>
            <a:ext cx="874275" cy="430471"/>
          </a:xfrm>
          <a:prstGeom prst="rect">
            <a:avLst/>
          </a:prstGeom>
        </p:spPr>
      </p:pic>
      <p:sp>
        <p:nvSpPr>
          <p:cNvPr id="46" name="Sous-titre 2">
            <a:extLst>
              <a:ext uri="{FF2B5EF4-FFF2-40B4-BE49-F238E27FC236}">
                <a16:creationId xmlns:a16="http://schemas.microsoft.com/office/drawing/2014/main" id="{1249D3C2-EC63-BE4D-B537-31C43A7FE48D}"/>
              </a:ext>
            </a:extLst>
          </p:cNvPr>
          <p:cNvSpPr txBox="1">
            <a:spLocks/>
          </p:cNvSpPr>
          <p:nvPr/>
        </p:nvSpPr>
        <p:spPr>
          <a:xfrm>
            <a:off x="4207467" y="2355305"/>
            <a:ext cx="1086516" cy="317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CREATION</a:t>
            </a:r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F23B43C2-DEE7-5345-846A-6AEC7DE7F7F1}"/>
              </a:ext>
            </a:extLst>
          </p:cNvPr>
          <p:cNvGrpSpPr/>
          <p:nvPr/>
        </p:nvGrpSpPr>
        <p:grpSpPr>
          <a:xfrm>
            <a:off x="6875962" y="936120"/>
            <a:ext cx="806838" cy="806838"/>
            <a:chOff x="3215120" y="2313826"/>
            <a:chExt cx="925123" cy="925123"/>
          </a:xfrm>
        </p:grpSpPr>
        <p:sp>
          <p:nvSpPr>
            <p:cNvPr id="56" name="Larme 55">
              <a:extLst>
                <a:ext uri="{FF2B5EF4-FFF2-40B4-BE49-F238E27FC236}">
                  <a16:creationId xmlns:a16="http://schemas.microsoft.com/office/drawing/2014/main" id="{78E72CA1-6572-BA47-BE47-5E5E7507ACCB}"/>
                </a:ext>
              </a:extLst>
            </p:cNvPr>
            <p:cNvSpPr/>
            <p:nvPr/>
          </p:nvSpPr>
          <p:spPr>
            <a:xfrm rot="8100000">
              <a:off x="3215120" y="2313826"/>
              <a:ext cx="925123" cy="925123"/>
            </a:xfrm>
            <a:prstGeom prst="teardrop">
              <a:avLst/>
            </a:prstGeom>
            <a:solidFill>
              <a:schemeClr val="bg1"/>
            </a:solidFill>
            <a:ln w="38100">
              <a:solidFill>
                <a:srgbClr val="C6002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7" name="Image 56" descr="ID-Cable_logo (colors).png">
              <a:extLst>
                <a:ext uri="{FF2B5EF4-FFF2-40B4-BE49-F238E27FC236}">
                  <a16:creationId xmlns:a16="http://schemas.microsoft.com/office/drawing/2014/main" id="{F258D018-E20E-714C-80B1-E76C011EE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7643" y="2536932"/>
              <a:ext cx="500076" cy="478909"/>
            </a:xfrm>
            <a:prstGeom prst="rect">
              <a:avLst/>
            </a:prstGeom>
          </p:spPr>
        </p:pic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AEBC8691-2B9A-6D40-9645-5C13D7EFF1D3}"/>
              </a:ext>
            </a:extLst>
          </p:cNvPr>
          <p:cNvGrpSpPr/>
          <p:nvPr/>
        </p:nvGrpSpPr>
        <p:grpSpPr>
          <a:xfrm>
            <a:off x="8212198" y="4141981"/>
            <a:ext cx="806838" cy="806838"/>
            <a:chOff x="7434217" y="2570028"/>
            <a:chExt cx="925123" cy="925123"/>
          </a:xfrm>
        </p:grpSpPr>
        <p:sp>
          <p:nvSpPr>
            <p:cNvPr id="60" name="Larme 59">
              <a:extLst>
                <a:ext uri="{FF2B5EF4-FFF2-40B4-BE49-F238E27FC236}">
                  <a16:creationId xmlns:a16="http://schemas.microsoft.com/office/drawing/2014/main" id="{BE079379-E577-BB42-8F24-C7BC11F2332F}"/>
                </a:ext>
              </a:extLst>
            </p:cNvPr>
            <p:cNvSpPr/>
            <p:nvPr/>
          </p:nvSpPr>
          <p:spPr>
            <a:xfrm rot="8100000">
              <a:off x="7434217" y="2570028"/>
              <a:ext cx="925123" cy="925123"/>
            </a:xfrm>
            <a:prstGeom prst="teardrop">
              <a:avLst/>
            </a:prstGeom>
            <a:solidFill>
              <a:schemeClr val="bg1"/>
            </a:solidFill>
            <a:ln w="38100">
              <a:solidFill>
                <a:srgbClr val="7EB7D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78871DDF-3A91-6446-BB2A-25FEE52CB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88253" y="2871245"/>
              <a:ext cx="617050" cy="284327"/>
            </a:xfrm>
            <a:prstGeom prst="rect">
              <a:avLst/>
            </a:prstGeom>
          </p:spPr>
        </p:pic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4C967B5-1839-9246-A789-F73701D5CC26}"/>
              </a:ext>
            </a:extLst>
          </p:cNvPr>
          <p:cNvGrpSpPr/>
          <p:nvPr/>
        </p:nvGrpSpPr>
        <p:grpSpPr>
          <a:xfrm>
            <a:off x="7760618" y="1660163"/>
            <a:ext cx="806838" cy="806838"/>
            <a:chOff x="1430646" y="3278529"/>
            <a:chExt cx="925123" cy="925123"/>
          </a:xfrm>
        </p:grpSpPr>
        <p:sp>
          <p:nvSpPr>
            <p:cNvPr id="64" name="Larme 63">
              <a:extLst>
                <a:ext uri="{FF2B5EF4-FFF2-40B4-BE49-F238E27FC236}">
                  <a16:creationId xmlns:a16="http://schemas.microsoft.com/office/drawing/2014/main" id="{55400E7F-D1F1-4A49-B4DB-E577C69B5335}"/>
                </a:ext>
              </a:extLst>
            </p:cNvPr>
            <p:cNvSpPr/>
            <p:nvPr/>
          </p:nvSpPr>
          <p:spPr>
            <a:xfrm rot="8100000">
              <a:off x="1430646" y="3278529"/>
              <a:ext cx="925123" cy="925123"/>
            </a:xfrm>
            <a:prstGeom prst="teardrop">
              <a:avLst/>
            </a:prstGeom>
            <a:solidFill>
              <a:schemeClr val="bg1"/>
            </a:solidFill>
            <a:ln w="38100">
              <a:solidFill>
                <a:srgbClr val="C6002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6" name="Image 7" descr="ITHACA_logo2011.jpg">
              <a:extLst>
                <a:ext uri="{FF2B5EF4-FFF2-40B4-BE49-F238E27FC236}">
                  <a16:creationId xmlns:a16="http://schemas.microsoft.com/office/drawing/2014/main" id="{3563CB1D-69E4-AD45-82C1-451701BA1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0236" y="3641982"/>
              <a:ext cx="779818" cy="193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36398C8-143B-B947-9CE9-8E1D22AF8882}"/>
              </a:ext>
            </a:extLst>
          </p:cNvPr>
          <p:cNvGrpSpPr/>
          <p:nvPr/>
        </p:nvGrpSpPr>
        <p:grpSpPr>
          <a:xfrm>
            <a:off x="7192573" y="3871988"/>
            <a:ext cx="898205" cy="898205"/>
            <a:chOff x="4815279" y="4118768"/>
            <a:chExt cx="1029885" cy="1029885"/>
          </a:xfrm>
        </p:grpSpPr>
        <p:sp>
          <p:nvSpPr>
            <p:cNvPr id="68" name="Larme 67">
              <a:extLst>
                <a:ext uri="{FF2B5EF4-FFF2-40B4-BE49-F238E27FC236}">
                  <a16:creationId xmlns:a16="http://schemas.microsoft.com/office/drawing/2014/main" id="{A3011F19-3680-2B47-83E6-5555748551D1}"/>
                </a:ext>
              </a:extLst>
            </p:cNvPr>
            <p:cNvSpPr/>
            <p:nvPr/>
          </p:nvSpPr>
          <p:spPr>
            <a:xfrm rot="8100000">
              <a:off x="4815279" y="4118768"/>
              <a:ext cx="1029885" cy="1029885"/>
            </a:xfrm>
            <a:prstGeom prst="teardrop">
              <a:avLst/>
            </a:prstGeom>
            <a:solidFill>
              <a:schemeClr val="bg1"/>
            </a:solidFill>
            <a:ln w="38100">
              <a:solidFill>
                <a:srgbClr val="EE61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0" name="Image 26" descr="logo TKF_RGB.JPG">
              <a:extLst>
                <a:ext uri="{FF2B5EF4-FFF2-40B4-BE49-F238E27FC236}">
                  <a16:creationId xmlns:a16="http://schemas.microsoft.com/office/drawing/2014/main" id="{91A26E66-6179-8E47-B6D9-690D26F0C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7183" y="4240116"/>
              <a:ext cx="503542" cy="503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D081829B-7592-BD4E-81C6-2B4DC1AA2429}"/>
              </a:ext>
            </a:extLst>
          </p:cNvPr>
          <p:cNvGrpSpPr/>
          <p:nvPr/>
        </p:nvGrpSpPr>
        <p:grpSpPr>
          <a:xfrm>
            <a:off x="7070989" y="2603011"/>
            <a:ext cx="806838" cy="806838"/>
            <a:chOff x="6416314" y="4065997"/>
            <a:chExt cx="925123" cy="925123"/>
          </a:xfrm>
        </p:grpSpPr>
        <p:sp>
          <p:nvSpPr>
            <p:cNvPr id="72" name="Larme 71">
              <a:extLst>
                <a:ext uri="{FF2B5EF4-FFF2-40B4-BE49-F238E27FC236}">
                  <a16:creationId xmlns:a16="http://schemas.microsoft.com/office/drawing/2014/main" id="{2CB9369B-D8C7-8B40-9931-2F46D93ED3A6}"/>
                </a:ext>
              </a:extLst>
            </p:cNvPr>
            <p:cNvSpPr/>
            <p:nvPr/>
          </p:nvSpPr>
          <p:spPr>
            <a:xfrm rot="8100000">
              <a:off x="6416314" y="4065997"/>
              <a:ext cx="925123" cy="925123"/>
            </a:xfrm>
            <a:prstGeom prst="teardrop">
              <a:avLst/>
            </a:prstGeom>
            <a:solidFill>
              <a:schemeClr val="bg1"/>
            </a:solidFill>
            <a:ln w="38100">
              <a:solidFill>
                <a:srgbClr val="F4A86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4" name="Image 73">
              <a:extLst>
                <a:ext uri="{FF2B5EF4-FFF2-40B4-BE49-F238E27FC236}">
                  <a16:creationId xmlns:a16="http://schemas.microsoft.com/office/drawing/2014/main" id="{13CC6A08-F031-B041-9D2E-264ADBC08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68582" y="4453705"/>
              <a:ext cx="831524" cy="111343"/>
            </a:xfrm>
            <a:prstGeom prst="rect">
              <a:avLst/>
            </a:prstGeom>
          </p:spPr>
        </p:pic>
      </p:grp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30083D-C2AC-1D48-B772-09CB510C099F}"/>
              </a:ext>
            </a:extLst>
          </p:cNvPr>
          <p:cNvGrpSpPr/>
          <p:nvPr/>
        </p:nvGrpSpPr>
        <p:grpSpPr>
          <a:xfrm>
            <a:off x="6242635" y="3761792"/>
            <a:ext cx="806838" cy="806838"/>
            <a:chOff x="2929769" y="3970601"/>
            <a:chExt cx="925123" cy="925123"/>
          </a:xfrm>
        </p:grpSpPr>
        <p:sp>
          <p:nvSpPr>
            <p:cNvPr id="76" name="Larme 75">
              <a:extLst>
                <a:ext uri="{FF2B5EF4-FFF2-40B4-BE49-F238E27FC236}">
                  <a16:creationId xmlns:a16="http://schemas.microsoft.com/office/drawing/2014/main" id="{C4DDF527-540E-7643-B939-928BDAEA7644}"/>
                </a:ext>
              </a:extLst>
            </p:cNvPr>
            <p:cNvSpPr/>
            <p:nvPr/>
          </p:nvSpPr>
          <p:spPr>
            <a:xfrm rot="8100000">
              <a:off x="2929769" y="3970601"/>
              <a:ext cx="925123" cy="925123"/>
            </a:xfrm>
            <a:prstGeom prst="teardrop">
              <a:avLst/>
            </a:prstGeom>
            <a:solidFill>
              <a:schemeClr val="bg1"/>
            </a:solidFill>
            <a:ln w="381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8" name="Image 77">
              <a:extLst>
                <a:ext uri="{FF2B5EF4-FFF2-40B4-BE49-F238E27FC236}">
                  <a16:creationId xmlns:a16="http://schemas.microsoft.com/office/drawing/2014/main" id="{6061E78B-CEA0-6A4E-A6E6-E1231026FE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31403" y="4317830"/>
              <a:ext cx="773398" cy="271749"/>
            </a:xfrm>
            <a:prstGeom prst="rect">
              <a:avLst/>
            </a:prstGeom>
          </p:spPr>
        </p:pic>
      </p:grp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811D7AF7-33D4-9240-BD1D-02A7EF180E00}"/>
              </a:ext>
            </a:extLst>
          </p:cNvPr>
          <p:cNvGrpSpPr/>
          <p:nvPr/>
        </p:nvGrpSpPr>
        <p:grpSpPr>
          <a:xfrm>
            <a:off x="5550138" y="2816956"/>
            <a:ext cx="806838" cy="806838"/>
            <a:chOff x="8108923" y="3766386"/>
            <a:chExt cx="925123" cy="925123"/>
          </a:xfrm>
        </p:grpSpPr>
        <p:sp>
          <p:nvSpPr>
            <p:cNvPr id="84" name="Larme 83">
              <a:extLst>
                <a:ext uri="{FF2B5EF4-FFF2-40B4-BE49-F238E27FC236}">
                  <a16:creationId xmlns:a16="http://schemas.microsoft.com/office/drawing/2014/main" id="{A9E7E579-50D3-914D-A8C3-9D991E3EEAD7}"/>
                </a:ext>
              </a:extLst>
            </p:cNvPr>
            <p:cNvSpPr/>
            <p:nvPr/>
          </p:nvSpPr>
          <p:spPr>
            <a:xfrm rot="8100000">
              <a:off x="8108923" y="3766386"/>
              <a:ext cx="925123" cy="925123"/>
            </a:xfrm>
            <a:prstGeom prst="teardrop">
              <a:avLst/>
            </a:prstGeom>
            <a:solidFill>
              <a:schemeClr val="bg1"/>
            </a:solidFill>
            <a:ln w="38100">
              <a:solidFill>
                <a:srgbClr val="115EA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6" name="Image 85">
              <a:extLst>
                <a:ext uri="{FF2B5EF4-FFF2-40B4-BE49-F238E27FC236}">
                  <a16:creationId xmlns:a16="http://schemas.microsoft.com/office/drawing/2014/main" id="{C74DD6A7-81CE-5F4E-AE17-4C91ADDDB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12149" y="4022707"/>
              <a:ext cx="367093" cy="465806"/>
            </a:xfrm>
            <a:prstGeom prst="rect">
              <a:avLst/>
            </a:prstGeom>
          </p:spPr>
        </p:pic>
      </p:grp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B6044F25-DFD4-9449-9DB6-DFDCFF750527}"/>
              </a:ext>
            </a:extLst>
          </p:cNvPr>
          <p:cNvGrpSpPr/>
          <p:nvPr/>
        </p:nvGrpSpPr>
        <p:grpSpPr>
          <a:xfrm>
            <a:off x="6271902" y="1879885"/>
            <a:ext cx="806838" cy="806838"/>
            <a:chOff x="4367584" y="1742147"/>
            <a:chExt cx="925123" cy="925123"/>
          </a:xfrm>
        </p:grpSpPr>
        <p:sp>
          <p:nvSpPr>
            <p:cNvPr id="88" name="Larme 87">
              <a:extLst>
                <a:ext uri="{FF2B5EF4-FFF2-40B4-BE49-F238E27FC236}">
                  <a16:creationId xmlns:a16="http://schemas.microsoft.com/office/drawing/2014/main" id="{2CF405B1-D5C4-5F4D-AF9E-DEF1B2BDF87A}"/>
                </a:ext>
              </a:extLst>
            </p:cNvPr>
            <p:cNvSpPr/>
            <p:nvPr/>
          </p:nvSpPr>
          <p:spPr>
            <a:xfrm rot="8100000">
              <a:off x="4367584" y="1742147"/>
              <a:ext cx="925123" cy="925123"/>
            </a:xfrm>
            <a:prstGeom prst="teardrop">
              <a:avLst/>
            </a:prstGeom>
            <a:solidFill>
              <a:schemeClr val="bg1"/>
            </a:solidFill>
            <a:ln w="38100">
              <a:solidFill>
                <a:srgbClr val="E8581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0" name="Image 89">
              <a:extLst>
                <a:ext uri="{FF2B5EF4-FFF2-40B4-BE49-F238E27FC236}">
                  <a16:creationId xmlns:a16="http://schemas.microsoft.com/office/drawing/2014/main" id="{38BA2248-3608-6145-9E5E-5E4D6E4AD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1460" y="2090468"/>
              <a:ext cx="697370" cy="256039"/>
            </a:xfrm>
            <a:prstGeom prst="rect">
              <a:avLst/>
            </a:prstGeom>
          </p:spPr>
        </p:pic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4F31680B-0DAE-1145-8848-7F818142A4AD}"/>
              </a:ext>
            </a:extLst>
          </p:cNvPr>
          <p:cNvGrpSpPr/>
          <p:nvPr/>
        </p:nvGrpSpPr>
        <p:grpSpPr>
          <a:xfrm>
            <a:off x="5274136" y="776789"/>
            <a:ext cx="1210115" cy="1210115"/>
            <a:chOff x="5615903" y="240399"/>
            <a:chExt cx="925123" cy="925123"/>
          </a:xfrm>
        </p:grpSpPr>
        <p:sp>
          <p:nvSpPr>
            <p:cNvPr id="92" name="Larme 91">
              <a:extLst>
                <a:ext uri="{FF2B5EF4-FFF2-40B4-BE49-F238E27FC236}">
                  <a16:creationId xmlns:a16="http://schemas.microsoft.com/office/drawing/2014/main" id="{B6073067-7135-9448-A196-02E6D1CD5794}"/>
                </a:ext>
              </a:extLst>
            </p:cNvPr>
            <p:cNvSpPr/>
            <p:nvPr/>
          </p:nvSpPr>
          <p:spPr>
            <a:xfrm rot="8100000">
              <a:off x="5615903" y="240399"/>
              <a:ext cx="925123" cy="925123"/>
            </a:xfrm>
            <a:prstGeom prst="teardrop">
              <a:avLst/>
            </a:prstGeom>
            <a:solidFill>
              <a:schemeClr val="bg1"/>
            </a:solidFill>
            <a:ln w="38100">
              <a:solidFill>
                <a:srgbClr val="B6C9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2D360FEB-7CD6-5547-8B34-C91A76F0B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09301" y="590998"/>
              <a:ext cx="712201" cy="223923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1F1613C-A5AA-B741-AA77-B1619B8409A0}"/>
              </a:ext>
            </a:extLst>
          </p:cNvPr>
          <p:cNvSpPr txBox="1"/>
          <p:nvPr/>
        </p:nvSpPr>
        <p:spPr>
          <a:xfrm>
            <a:off x="7321412" y="4376194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dirty="0"/>
              <a:t>TELECOM</a:t>
            </a:r>
          </a:p>
          <a:p>
            <a:pPr algn="ctr"/>
            <a:r>
              <a:rPr lang="fr-FR" sz="900" dirty="0"/>
              <a:t>FRANCE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3E0FD8BA-A11D-0B46-8EF2-48A00F0F103C}"/>
              </a:ext>
            </a:extLst>
          </p:cNvPr>
          <p:cNvGrpSpPr/>
          <p:nvPr/>
        </p:nvGrpSpPr>
        <p:grpSpPr>
          <a:xfrm>
            <a:off x="7981415" y="2697643"/>
            <a:ext cx="1091968" cy="1091969"/>
            <a:chOff x="7962695" y="1229231"/>
            <a:chExt cx="925123" cy="925123"/>
          </a:xfrm>
        </p:grpSpPr>
        <p:sp>
          <p:nvSpPr>
            <p:cNvPr id="50" name="Larme 49">
              <a:extLst>
                <a:ext uri="{FF2B5EF4-FFF2-40B4-BE49-F238E27FC236}">
                  <a16:creationId xmlns:a16="http://schemas.microsoft.com/office/drawing/2014/main" id="{C642ABDB-751E-624B-937E-A3D3F8BC6803}"/>
                </a:ext>
              </a:extLst>
            </p:cNvPr>
            <p:cNvSpPr/>
            <p:nvPr/>
          </p:nvSpPr>
          <p:spPr>
            <a:xfrm rot="8100000">
              <a:off x="7962695" y="1229231"/>
              <a:ext cx="925123" cy="925123"/>
            </a:xfrm>
            <a:prstGeom prst="teardrop">
              <a:avLst/>
            </a:prstGeom>
            <a:solidFill>
              <a:schemeClr val="bg1"/>
            </a:solidFill>
            <a:ln w="38100">
              <a:solidFill>
                <a:srgbClr val="B6C9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1" name="Image 50" descr="AASSET &amp; TKH Logo_color.jpg">
              <a:extLst>
                <a:ext uri="{FF2B5EF4-FFF2-40B4-BE49-F238E27FC236}">
                  <a16:creationId xmlns:a16="http://schemas.microsoft.com/office/drawing/2014/main" id="{5A6DCD96-5678-6D48-8DBF-545DB2F28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63608" y="1550081"/>
              <a:ext cx="754560" cy="309213"/>
            </a:xfrm>
            <a:prstGeom prst="rect">
              <a:avLst/>
            </a:prstGeom>
            <a:effectLst/>
          </p:spPr>
        </p:pic>
      </p:grpSp>
    </p:spTree>
    <p:extLst>
      <p:ext uri="{BB962C8B-B14F-4D97-AF65-F5344CB8AC3E}">
        <p14:creationId xmlns:p14="http://schemas.microsoft.com/office/powerpoint/2010/main" val="2258404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090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About CAE GROUPE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D6CB2-034C-C042-A99C-3B731F9EEFE9}"/>
              </a:ext>
            </a:extLst>
          </p:cNvPr>
          <p:cNvSpPr txBox="1"/>
          <p:nvPr/>
        </p:nvSpPr>
        <p:spPr>
          <a:xfrm>
            <a:off x="228757" y="1798055"/>
            <a:ext cx="8843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fr-FR" sz="16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</a:rPr>
              <a:t>CAE GROUPE designs</a:t>
            </a:r>
            <a:r>
              <a:rPr lang="fr-FR" sz="16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, </a:t>
            </a:r>
            <a:r>
              <a:rPr lang="fr-FR" sz="16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develops</a:t>
            </a:r>
            <a:r>
              <a:rPr lang="fr-FR" sz="16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 and manufactures  </a:t>
            </a:r>
            <a:r>
              <a:rPr lang="fr-FR" sz="16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innovative</a:t>
            </a:r>
            <a:r>
              <a:rPr lang="fr-FR" sz="16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cabling</a:t>
            </a:r>
            <a:r>
              <a:rPr lang="fr-FR" sz="16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, </a:t>
            </a:r>
            <a:r>
              <a:rPr lang="fr-FR" sz="16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connectivity</a:t>
            </a:r>
            <a:r>
              <a:rPr lang="fr-FR" sz="16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 and communication solutions</a:t>
            </a:r>
            <a:endParaRPr kumimoji="0" lang="fr-FR" sz="16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" panose="020B0504030202060204" pitchFamily="34" charset="77"/>
              <a:ea typeface="SF UI Display Ultralight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CAE GROUPE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+mn-cs"/>
              </a:rPr>
              <a:t>Multispecialist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+mn-cs"/>
              </a:rPr>
              <a:t> manufacturer</a:t>
            </a: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C0F2F0DB-2321-3748-8B87-8549DC761C05}"/>
              </a:ext>
            </a:extLst>
          </p:cNvPr>
          <p:cNvSpPr/>
          <p:nvPr/>
        </p:nvSpPr>
        <p:spPr>
          <a:xfrm rot="8100000">
            <a:off x="3104992" y="2746070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ous-titre 2">
            <a:extLst>
              <a:ext uri="{FF2B5EF4-FFF2-40B4-BE49-F238E27FC236}">
                <a16:creationId xmlns:a16="http://schemas.microsoft.com/office/drawing/2014/main" id="{71F85B58-AD5E-2146-8013-AEEAFE5D8DC7}"/>
              </a:ext>
            </a:extLst>
          </p:cNvPr>
          <p:cNvSpPr txBox="1">
            <a:spLocks/>
          </p:cNvSpPr>
          <p:nvPr/>
        </p:nvSpPr>
        <p:spPr>
          <a:xfrm>
            <a:off x="2933697" y="2936647"/>
            <a:ext cx="1268108" cy="631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102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M€</a:t>
            </a:r>
            <a:endParaRPr kumimoji="0" lang="fr-FR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Black" panose="020B0504030202060204" pitchFamily="34" charset="77"/>
              <a:ea typeface="游ゴシック" panose="020B0400000000000000" pitchFamily="34" charset="-128"/>
              <a:cs typeface="Arial Black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E6631AF-936E-3748-8F40-74FB5D7A45BF}"/>
              </a:ext>
            </a:extLst>
          </p:cNvPr>
          <p:cNvSpPr txBox="1"/>
          <p:nvPr/>
        </p:nvSpPr>
        <p:spPr>
          <a:xfrm>
            <a:off x="3134281" y="3867547"/>
            <a:ext cx="827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Turnover</a:t>
            </a:r>
          </a:p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(2017)</a:t>
            </a:r>
          </a:p>
        </p:txBody>
      </p:sp>
      <p:sp>
        <p:nvSpPr>
          <p:cNvPr id="16" name="Larme 15">
            <a:extLst>
              <a:ext uri="{FF2B5EF4-FFF2-40B4-BE49-F238E27FC236}">
                <a16:creationId xmlns:a16="http://schemas.microsoft.com/office/drawing/2014/main" id="{343DAFE9-01C3-DD43-B075-546BC596DD10}"/>
              </a:ext>
            </a:extLst>
          </p:cNvPr>
          <p:cNvSpPr/>
          <p:nvPr/>
        </p:nvSpPr>
        <p:spPr>
          <a:xfrm rot="8100000">
            <a:off x="4870178" y="2746071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50AF83A-52ED-D349-A496-B406E04C7F2F}"/>
              </a:ext>
            </a:extLst>
          </p:cNvPr>
          <p:cNvSpPr txBox="1"/>
          <p:nvPr/>
        </p:nvSpPr>
        <p:spPr>
          <a:xfrm>
            <a:off x="4468310" y="3862777"/>
            <a:ext cx="1762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Employees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" panose="020B0504030202060204" pitchFamily="34" charset="77"/>
              <a:ea typeface="SF UI Display Ultralight" pitchFamily="2" charset="0"/>
              <a:cs typeface="+mn-cs"/>
            </a:endParaRPr>
          </a:p>
          <a:p>
            <a:pPr algn="ctr">
              <a:defRPr/>
            </a:pPr>
            <a:r>
              <a:rPr lang="fr-FR" sz="12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Including</a:t>
            </a:r>
            <a:r>
              <a:rPr lang="fr-FR" sz="12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 80 TKH France </a:t>
            </a:r>
            <a:r>
              <a:rPr lang="fr-FR" sz="12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delegates</a:t>
            </a:r>
            <a:endParaRPr lang="fr-FR" sz="1200" dirty="0">
              <a:solidFill>
                <a:prstClr val="white"/>
              </a:solidFill>
              <a:latin typeface="SF Compact Display" panose="020B0504030202060204" pitchFamily="34" charset="77"/>
              <a:ea typeface="SF UI Display Ultralight" pitchFamily="2" charset="0"/>
            </a:endParaRPr>
          </a:p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" panose="020B05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19" name="Larme 18">
            <a:extLst>
              <a:ext uri="{FF2B5EF4-FFF2-40B4-BE49-F238E27FC236}">
                <a16:creationId xmlns:a16="http://schemas.microsoft.com/office/drawing/2014/main" id="{2E601012-2C38-BA4E-A925-0E5BB0AF90C8}"/>
              </a:ext>
            </a:extLst>
          </p:cNvPr>
          <p:cNvSpPr/>
          <p:nvPr/>
        </p:nvSpPr>
        <p:spPr>
          <a:xfrm rot="8100000">
            <a:off x="6661288" y="2741301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444F6A66-304F-5D4F-83EB-F3939902D9C4}"/>
              </a:ext>
            </a:extLst>
          </p:cNvPr>
          <p:cNvSpPr txBox="1">
            <a:spLocks/>
          </p:cNvSpPr>
          <p:nvPr/>
        </p:nvSpPr>
        <p:spPr>
          <a:xfrm>
            <a:off x="6488496" y="3082323"/>
            <a:ext cx="1268108" cy="3193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16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7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Black" panose="020B0504030202060204" pitchFamily="34" charset="77"/>
              <a:ea typeface="+mn-ea"/>
              <a:cs typeface="Arial Black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16162D7-B294-7548-BB7A-F8709F2F1A7F}"/>
              </a:ext>
            </a:extLst>
          </p:cNvPr>
          <p:cNvSpPr txBox="1"/>
          <p:nvPr/>
        </p:nvSpPr>
        <p:spPr>
          <a:xfrm>
            <a:off x="6534818" y="3864067"/>
            <a:ext cx="1178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Sales </a:t>
            </a:r>
          </a:p>
          <a:p>
            <a:pPr lvl="0" algn="ctr">
              <a:defRPr/>
            </a:pPr>
            <a:r>
              <a:rPr lang="fr-FR" sz="12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agencies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" panose="020B05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22" name="Shape 41">
            <a:hlinkClick r:id="rId3"/>
            <a:extLst>
              <a:ext uri="{FF2B5EF4-FFF2-40B4-BE49-F238E27FC236}">
                <a16:creationId xmlns:a16="http://schemas.microsoft.com/office/drawing/2014/main" id="{30961DBC-D45F-5D47-9A8A-6AD7C3C008F8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42">
            <a:hlinkClick r:id="rId4"/>
            <a:extLst>
              <a:ext uri="{FF2B5EF4-FFF2-40B4-BE49-F238E27FC236}">
                <a16:creationId xmlns:a16="http://schemas.microsoft.com/office/drawing/2014/main" id="{5EEE2DA6-A348-9940-BE2C-9A84D090D40A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43">
            <a:hlinkClick r:id="rId5"/>
            <a:extLst>
              <a:ext uri="{FF2B5EF4-FFF2-40B4-BE49-F238E27FC236}">
                <a16:creationId xmlns:a16="http://schemas.microsoft.com/office/drawing/2014/main" id="{AE78E1E3-8C69-2F41-919F-BFECA181D857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44">
            <a:hlinkClick r:id="rId6"/>
            <a:extLst>
              <a:ext uri="{FF2B5EF4-FFF2-40B4-BE49-F238E27FC236}">
                <a16:creationId xmlns:a16="http://schemas.microsoft.com/office/drawing/2014/main" id="{7648C4EC-FB49-BB47-8C3D-70C4D7A26346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Larme 25">
            <a:extLst>
              <a:ext uri="{FF2B5EF4-FFF2-40B4-BE49-F238E27FC236}">
                <a16:creationId xmlns:a16="http://schemas.microsoft.com/office/drawing/2014/main" id="{94D99167-2890-7F43-B091-357D39FA989D}"/>
              </a:ext>
            </a:extLst>
          </p:cNvPr>
          <p:cNvSpPr/>
          <p:nvPr/>
        </p:nvSpPr>
        <p:spPr>
          <a:xfrm rot="8100000">
            <a:off x="1316346" y="2746072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19754A87-FA28-6442-AB60-ABF828086F36}"/>
              </a:ext>
            </a:extLst>
          </p:cNvPr>
          <p:cNvSpPr txBox="1">
            <a:spLocks/>
          </p:cNvSpPr>
          <p:nvPr/>
        </p:nvSpPr>
        <p:spPr>
          <a:xfrm>
            <a:off x="1161522" y="3058855"/>
            <a:ext cx="1268108" cy="348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1987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401EA2A-F46A-094F-9090-A7F98D514D30}"/>
              </a:ext>
            </a:extLst>
          </p:cNvPr>
          <p:cNvSpPr txBox="1"/>
          <p:nvPr/>
        </p:nvSpPr>
        <p:spPr>
          <a:xfrm>
            <a:off x="1184982" y="3848454"/>
            <a:ext cx="1221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Established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" panose="020B05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3CB28BB-CA76-5C42-A240-D722B0966A39}"/>
              </a:ext>
            </a:extLst>
          </p:cNvPr>
          <p:cNvSpPr txBox="1"/>
          <p:nvPr/>
        </p:nvSpPr>
        <p:spPr>
          <a:xfrm>
            <a:off x="4723827" y="3038530"/>
            <a:ext cx="12257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SF UI Display Ultralight" pitchFamily="2" charset="0"/>
              </a:rPr>
              <a:t>190</a:t>
            </a:r>
          </a:p>
        </p:txBody>
      </p:sp>
    </p:spTree>
    <p:extLst>
      <p:ext uri="{BB962C8B-B14F-4D97-AF65-F5344CB8AC3E}">
        <p14:creationId xmlns:p14="http://schemas.microsoft.com/office/powerpoint/2010/main" val="2487334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090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About CAE GROUPE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CAE GROUPE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+mn-cs"/>
              </a:rPr>
              <a:t>Presence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+mn-cs"/>
              </a:rPr>
              <a:t> in France and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" pitchFamily="2" charset="0"/>
                <a:cs typeface="+mn-cs"/>
              </a:rPr>
              <a:t>worldwide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" pitchFamily="2" charset="0"/>
              <a:cs typeface="+mn-cs"/>
            </a:endParaRPr>
          </a:p>
        </p:txBody>
      </p:sp>
      <p:sp>
        <p:nvSpPr>
          <p:cNvPr id="19" name="Larme 18">
            <a:extLst>
              <a:ext uri="{FF2B5EF4-FFF2-40B4-BE49-F238E27FC236}">
                <a16:creationId xmlns:a16="http://schemas.microsoft.com/office/drawing/2014/main" id="{2E601012-2C38-BA4E-A925-0E5BB0AF90C8}"/>
              </a:ext>
            </a:extLst>
          </p:cNvPr>
          <p:cNvSpPr/>
          <p:nvPr/>
        </p:nvSpPr>
        <p:spPr>
          <a:xfrm rot="8100000">
            <a:off x="661060" y="2199952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444F6A66-304F-5D4F-83EB-F3939902D9C4}"/>
              </a:ext>
            </a:extLst>
          </p:cNvPr>
          <p:cNvSpPr txBox="1">
            <a:spLocks/>
          </p:cNvSpPr>
          <p:nvPr/>
        </p:nvSpPr>
        <p:spPr>
          <a:xfrm>
            <a:off x="488268" y="2540974"/>
            <a:ext cx="1268108" cy="3193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16162D7-B294-7548-BB7A-F8709F2F1A7F}"/>
              </a:ext>
            </a:extLst>
          </p:cNvPr>
          <p:cNvSpPr txBox="1"/>
          <p:nvPr/>
        </p:nvSpPr>
        <p:spPr>
          <a:xfrm>
            <a:off x="534590" y="3322718"/>
            <a:ext cx="1178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Sales </a:t>
            </a:r>
          </a:p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Agencies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" panose="020B0504030202060204" pitchFamily="34" charset="77"/>
                <a:ea typeface="SF UI Display Ultralight" pitchFamily="2" charset="0"/>
                <a:cs typeface="+mn-cs"/>
              </a:rPr>
              <a:t> in </a:t>
            </a:r>
          </a:p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FRANCE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" panose="020B0504030202060204" pitchFamily="34" charset="77"/>
              <a:ea typeface="SF UI Display Ultralight" pitchFamily="2" charset="0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8D4D5F3-7A16-8B41-B92F-DDBAF0BEDFA0}"/>
              </a:ext>
            </a:extLst>
          </p:cNvPr>
          <p:cNvGrpSpPr/>
          <p:nvPr/>
        </p:nvGrpSpPr>
        <p:grpSpPr>
          <a:xfrm>
            <a:off x="2417456" y="1590213"/>
            <a:ext cx="3940877" cy="4406223"/>
            <a:chOff x="5310879" y="1049785"/>
            <a:chExt cx="3940877" cy="4406223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3FDC4A5-1317-4E4F-AB8B-CF5A8907D2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10879" y="1049785"/>
              <a:ext cx="3940877" cy="4114799"/>
            </a:xfrm>
            <a:prstGeom prst="rect">
              <a:avLst/>
            </a:prstGeom>
          </p:spPr>
        </p:pic>
        <p:sp>
          <p:nvSpPr>
            <p:cNvPr id="22" name="Shape 41">
              <a:hlinkClick r:id="rId4"/>
              <a:extLst>
                <a:ext uri="{FF2B5EF4-FFF2-40B4-BE49-F238E27FC236}">
                  <a16:creationId xmlns:a16="http://schemas.microsoft.com/office/drawing/2014/main" id="{30961DBC-D45F-5D47-9A8A-6AD7C3C00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5884" y="5361948"/>
              <a:ext cx="101798" cy="81558"/>
            </a:xfrm>
            <a:custGeom>
              <a:avLst/>
              <a:gdLst>
                <a:gd name="T0" fmla="*/ 1704605 w 21600"/>
                <a:gd name="T1" fmla="*/ 1088588 h 21600"/>
                <a:gd name="T2" fmla="*/ 1704605 w 21600"/>
                <a:gd name="T3" fmla="*/ 1088588 h 21600"/>
                <a:gd name="T4" fmla="*/ 1704605 w 21600"/>
                <a:gd name="T5" fmla="*/ 1088588 h 21600"/>
                <a:gd name="T6" fmla="*/ 1704605 w 21600"/>
                <a:gd name="T7" fmla="*/ 1088588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9237" y="5082"/>
                  </a:moveTo>
                  <a:cubicBezTo>
                    <a:pt x="19237" y="5506"/>
                    <a:pt x="19237" y="5929"/>
                    <a:pt x="19237" y="5929"/>
                  </a:cubicBezTo>
                  <a:cubicBezTo>
                    <a:pt x="19237" y="13129"/>
                    <a:pt x="14850" y="21600"/>
                    <a:pt x="6750" y="21600"/>
                  </a:cubicBezTo>
                  <a:cubicBezTo>
                    <a:pt x="4388" y="21600"/>
                    <a:pt x="2025" y="20753"/>
                    <a:pt x="0" y="19059"/>
                  </a:cubicBezTo>
                  <a:cubicBezTo>
                    <a:pt x="338" y="19059"/>
                    <a:pt x="675" y="19059"/>
                    <a:pt x="1013" y="19059"/>
                  </a:cubicBezTo>
                  <a:cubicBezTo>
                    <a:pt x="3038" y="19059"/>
                    <a:pt x="5063" y="18212"/>
                    <a:pt x="6413" y="16941"/>
                  </a:cubicBezTo>
                  <a:cubicBezTo>
                    <a:pt x="4725" y="16941"/>
                    <a:pt x="3038" y="15247"/>
                    <a:pt x="2363" y="13129"/>
                  </a:cubicBezTo>
                  <a:cubicBezTo>
                    <a:pt x="2700" y="13129"/>
                    <a:pt x="3038" y="13129"/>
                    <a:pt x="3375" y="13129"/>
                  </a:cubicBezTo>
                  <a:cubicBezTo>
                    <a:pt x="3713" y="13129"/>
                    <a:pt x="4050" y="13129"/>
                    <a:pt x="4388" y="13129"/>
                  </a:cubicBezTo>
                  <a:cubicBezTo>
                    <a:pt x="2363" y="12282"/>
                    <a:pt x="1013" y="10165"/>
                    <a:pt x="1013" y="7624"/>
                  </a:cubicBezTo>
                  <a:cubicBezTo>
                    <a:pt x="1013" y="7624"/>
                    <a:pt x="1013" y="7624"/>
                    <a:pt x="1013" y="7624"/>
                  </a:cubicBezTo>
                  <a:cubicBezTo>
                    <a:pt x="1688" y="8047"/>
                    <a:pt x="2363" y="8047"/>
                    <a:pt x="3038" y="8047"/>
                  </a:cubicBezTo>
                  <a:cubicBezTo>
                    <a:pt x="1688" y="7200"/>
                    <a:pt x="1013" y="5506"/>
                    <a:pt x="1013" y="3812"/>
                  </a:cubicBezTo>
                  <a:cubicBezTo>
                    <a:pt x="1013" y="2541"/>
                    <a:pt x="1350" y="1694"/>
                    <a:pt x="1688" y="847"/>
                  </a:cubicBezTo>
                  <a:cubicBezTo>
                    <a:pt x="3713" y="4235"/>
                    <a:pt x="7088" y="6353"/>
                    <a:pt x="10463" y="6776"/>
                  </a:cubicBezTo>
                  <a:cubicBezTo>
                    <a:pt x="10463" y="6353"/>
                    <a:pt x="10463" y="5929"/>
                    <a:pt x="10463" y="5506"/>
                  </a:cubicBezTo>
                  <a:cubicBezTo>
                    <a:pt x="10463" y="2118"/>
                    <a:pt x="12487" y="0"/>
                    <a:pt x="14850" y="0"/>
                  </a:cubicBezTo>
                  <a:cubicBezTo>
                    <a:pt x="16200" y="0"/>
                    <a:pt x="17212" y="424"/>
                    <a:pt x="18225" y="1694"/>
                  </a:cubicBezTo>
                  <a:cubicBezTo>
                    <a:pt x="18900" y="1271"/>
                    <a:pt x="19912" y="847"/>
                    <a:pt x="20925" y="424"/>
                  </a:cubicBezTo>
                  <a:cubicBezTo>
                    <a:pt x="20587" y="1694"/>
                    <a:pt x="19912" y="2541"/>
                    <a:pt x="18900" y="3388"/>
                  </a:cubicBezTo>
                  <a:cubicBezTo>
                    <a:pt x="19912" y="2965"/>
                    <a:pt x="20587" y="2965"/>
                    <a:pt x="21600" y="2541"/>
                  </a:cubicBezTo>
                  <a:cubicBezTo>
                    <a:pt x="20925" y="3388"/>
                    <a:pt x="20250" y="4659"/>
                    <a:pt x="19237" y="50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17145" tIns="17145" rIns="17145" bIns="17145"/>
            <a:lstStyle/>
            <a:p>
              <a:pPr marL="0" marR="0" lvl="0" indent="0" algn="l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Shape 42">
              <a:hlinkClick r:id="rId5"/>
              <a:extLst>
                <a:ext uri="{FF2B5EF4-FFF2-40B4-BE49-F238E27FC236}">
                  <a16:creationId xmlns:a16="http://schemas.microsoft.com/office/drawing/2014/main" id="{5EEE2DA6-A348-9940-BE2C-9A84D090D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9076" y="5349447"/>
              <a:ext cx="55959" cy="106561"/>
            </a:xfrm>
            <a:custGeom>
              <a:avLst/>
              <a:gdLst>
                <a:gd name="T0" fmla="*/ 516049 w 21600"/>
                <a:gd name="T1" fmla="*/ 1874864 h 21600"/>
                <a:gd name="T2" fmla="*/ 516049 w 21600"/>
                <a:gd name="T3" fmla="*/ 1874864 h 21600"/>
                <a:gd name="T4" fmla="*/ 516049 w 21600"/>
                <a:gd name="T5" fmla="*/ 1874864 h 21600"/>
                <a:gd name="T6" fmla="*/ 516049 w 21600"/>
                <a:gd name="T7" fmla="*/ 187486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21600" y="3546"/>
                  </a:moveTo>
                  <a:cubicBezTo>
                    <a:pt x="17897" y="3546"/>
                    <a:pt x="17897" y="3546"/>
                    <a:pt x="17897" y="3546"/>
                  </a:cubicBezTo>
                  <a:cubicBezTo>
                    <a:pt x="14811" y="3546"/>
                    <a:pt x="14194" y="4513"/>
                    <a:pt x="14194" y="5481"/>
                  </a:cubicBezTo>
                  <a:cubicBezTo>
                    <a:pt x="14194" y="8060"/>
                    <a:pt x="14194" y="8060"/>
                    <a:pt x="14194" y="8060"/>
                  </a:cubicBezTo>
                  <a:cubicBezTo>
                    <a:pt x="21600" y="8060"/>
                    <a:pt x="21600" y="8060"/>
                    <a:pt x="21600" y="8060"/>
                  </a:cubicBezTo>
                  <a:cubicBezTo>
                    <a:pt x="20366" y="11928"/>
                    <a:pt x="20366" y="11928"/>
                    <a:pt x="20366" y="11928"/>
                  </a:cubicBezTo>
                  <a:cubicBezTo>
                    <a:pt x="14194" y="11928"/>
                    <a:pt x="14194" y="11928"/>
                    <a:pt x="14194" y="11928"/>
                  </a:cubicBezTo>
                  <a:cubicBezTo>
                    <a:pt x="14194" y="21600"/>
                    <a:pt x="14194" y="21600"/>
                    <a:pt x="14194" y="21600"/>
                  </a:cubicBezTo>
                  <a:cubicBezTo>
                    <a:pt x="6789" y="21600"/>
                    <a:pt x="6789" y="21600"/>
                    <a:pt x="6789" y="21600"/>
                  </a:cubicBezTo>
                  <a:cubicBezTo>
                    <a:pt x="6789" y="11928"/>
                    <a:pt x="6789" y="11928"/>
                    <a:pt x="6789" y="11928"/>
                  </a:cubicBezTo>
                  <a:cubicBezTo>
                    <a:pt x="0" y="11928"/>
                    <a:pt x="0" y="11928"/>
                    <a:pt x="0" y="11928"/>
                  </a:cubicBezTo>
                  <a:cubicBezTo>
                    <a:pt x="0" y="8060"/>
                    <a:pt x="0" y="8060"/>
                    <a:pt x="0" y="8060"/>
                  </a:cubicBezTo>
                  <a:cubicBezTo>
                    <a:pt x="6789" y="8060"/>
                    <a:pt x="6789" y="8060"/>
                    <a:pt x="6789" y="8060"/>
                  </a:cubicBezTo>
                  <a:cubicBezTo>
                    <a:pt x="6789" y="5158"/>
                    <a:pt x="6789" y="5158"/>
                    <a:pt x="6789" y="5158"/>
                  </a:cubicBezTo>
                  <a:cubicBezTo>
                    <a:pt x="6789" y="1934"/>
                    <a:pt x="10491" y="0"/>
                    <a:pt x="16046" y="0"/>
                  </a:cubicBezTo>
                  <a:cubicBezTo>
                    <a:pt x="18514" y="0"/>
                    <a:pt x="20983" y="322"/>
                    <a:pt x="21600" y="322"/>
                  </a:cubicBezTo>
                  <a:lnTo>
                    <a:pt x="21600" y="35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17145" tIns="17145" rIns="17145" bIns="17145"/>
            <a:lstStyle/>
            <a:p>
              <a:pPr marL="0" marR="0" lvl="0" indent="0" algn="l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hape 43">
              <a:hlinkClick r:id="rId6"/>
              <a:extLst>
                <a:ext uri="{FF2B5EF4-FFF2-40B4-BE49-F238E27FC236}">
                  <a16:creationId xmlns:a16="http://schemas.microsoft.com/office/drawing/2014/main" id="{AE78E1E3-8C69-2F41-919F-BFECA181D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4959" y="5352423"/>
              <a:ext cx="63103" cy="100608"/>
            </a:xfrm>
            <a:custGeom>
              <a:avLst/>
              <a:gdLst>
                <a:gd name="T0" fmla="*/ 657488 w 21600"/>
                <a:gd name="T1" fmla="*/ 1657709 h 21600"/>
                <a:gd name="T2" fmla="*/ 657488 w 21600"/>
                <a:gd name="T3" fmla="*/ 1657709 h 21600"/>
                <a:gd name="T4" fmla="*/ 657488 w 21600"/>
                <a:gd name="T5" fmla="*/ 1657709 h 21600"/>
                <a:gd name="T6" fmla="*/ 657488 w 21600"/>
                <a:gd name="T7" fmla="*/ 1657709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8900" y="1029"/>
                    <a:pt x="18900" y="1029"/>
                    <a:pt x="18900" y="1029"/>
                  </a:cubicBezTo>
                  <a:cubicBezTo>
                    <a:pt x="16200" y="1029"/>
                    <a:pt x="16200" y="1029"/>
                    <a:pt x="16200" y="1029"/>
                  </a:cubicBezTo>
                  <a:cubicBezTo>
                    <a:pt x="17820" y="2057"/>
                    <a:pt x="19440" y="3086"/>
                    <a:pt x="19440" y="4800"/>
                  </a:cubicBezTo>
                  <a:cubicBezTo>
                    <a:pt x="19440" y="8229"/>
                    <a:pt x="14580" y="8571"/>
                    <a:pt x="14580" y="10286"/>
                  </a:cubicBezTo>
                  <a:cubicBezTo>
                    <a:pt x="14580" y="12000"/>
                    <a:pt x="20520" y="12686"/>
                    <a:pt x="20520" y="16114"/>
                  </a:cubicBezTo>
                  <a:cubicBezTo>
                    <a:pt x="20520" y="17143"/>
                    <a:pt x="20520" y="17829"/>
                    <a:pt x="19980" y="18514"/>
                  </a:cubicBezTo>
                  <a:cubicBezTo>
                    <a:pt x="17820" y="20914"/>
                    <a:pt x="12960" y="21600"/>
                    <a:pt x="9180" y="21600"/>
                  </a:cubicBezTo>
                  <a:cubicBezTo>
                    <a:pt x="6480" y="21600"/>
                    <a:pt x="2700" y="20914"/>
                    <a:pt x="540" y="19200"/>
                  </a:cubicBezTo>
                  <a:cubicBezTo>
                    <a:pt x="0" y="18857"/>
                    <a:pt x="0" y="18171"/>
                    <a:pt x="0" y="17486"/>
                  </a:cubicBezTo>
                  <a:cubicBezTo>
                    <a:pt x="0" y="16114"/>
                    <a:pt x="1620" y="14743"/>
                    <a:pt x="3240" y="14057"/>
                  </a:cubicBezTo>
                  <a:cubicBezTo>
                    <a:pt x="5940" y="13029"/>
                    <a:pt x="8640" y="13029"/>
                    <a:pt x="11340" y="12686"/>
                  </a:cubicBezTo>
                  <a:cubicBezTo>
                    <a:pt x="10800" y="12000"/>
                    <a:pt x="10260" y="11657"/>
                    <a:pt x="10260" y="10971"/>
                  </a:cubicBezTo>
                  <a:cubicBezTo>
                    <a:pt x="10260" y="10286"/>
                    <a:pt x="10260" y="9943"/>
                    <a:pt x="10800" y="9600"/>
                  </a:cubicBezTo>
                  <a:cubicBezTo>
                    <a:pt x="10260" y="9943"/>
                    <a:pt x="9720" y="9943"/>
                    <a:pt x="9180" y="9943"/>
                  </a:cubicBezTo>
                  <a:cubicBezTo>
                    <a:pt x="5400" y="9943"/>
                    <a:pt x="2160" y="7886"/>
                    <a:pt x="2160" y="5486"/>
                  </a:cubicBezTo>
                  <a:cubicBezTo>
                    <a:pt x="2160" y="3771"/>
                    <a:pt x="3240" y="2400"/>
                    <a:pt x="4860" y="1714"/>
                  </a:cubicBezTo>
                  <a:cubicBezTo>
                    <a:pt x="7020" y="343"/>
                    <a:pt x="10260" y="0"/>
                    <a:pt x="12960" y="0"/>
                  </a:cubicBezTo>
                  <a:lnTo>
                    <a:pt x="21600" y="0"/>
                  </a:lnTo>
                  <a:close/>
                  <a:moveTo>
                    <a:pt x="12960" y="13714"/>
                  </a:moveTo>
                  <a:cubicBezTo>
                    <a:pt x="12960" y="13714"/>
                    <a:pt x="12420" y="13714"/>
                    <a:pt x="11880" y="13714"/>
                  </a:cubicBezTo>
                  <a:cubicBezTo>
                    <a:pt x="8640" y="13714"/>
                    <a:pt x="3780" y="14400"/>
                    <a:pt x="3780" y="16800"/>
                  </a:cubicBezTo>
                  <a:cubicBezTo>
                    <a:pt x="3780" y="19543"/>
                    <a:pt x="8100" y="20229"/>
                    <a:pt x="11340" y="20229"/>
                  </a:cubicBezTo>
                  <a:cubicBezTo>
                    <a:pt x="14580" y="20229"/>
                    <a:pt x="17820" y="19543"/>
                    <a:pt x="17820" y="17486"/>
                  </a:cubicBezTo>
                  <a:cubicBezTo>
                    <a:pt x="17820" y="15429"/>
                    <a:pt x="15120" y="14400"/>
                    <a:pt x="12960" y="13714"/>
                  </a:cubicBezTo>
                  <a:close/>
                  <a:moveTo>
                    <a:pt x="9720" y="1029"/>
                  </a:moveTo>
                  <a:cubicBezTo>
                    <a:pt x="8640" y="1029"/>
                    <a:pt x="7560" y="1371"/>
                    <a:pt x="7020" y="2057"/>
                  </a:cubicBezTo>
                  <a:cubicBezTo>
                    <a:pt x="5940" y="2400"/>
                    <a:pt x="5940" y="3086"/>
                    <a:pt x="5940" y="4114"/>
                  </a:cubicBezTo>
                  <a:cubicBezTo>
                    <a:pt x="5940" y="5829"/>
                    <a:pt x="7560" y="8914"/>
                    <a:pt x="11340" y="8914"/>
                  </a:cubicBezTo>
                  <a:cubicBezTo>
                    <a:pt x="12420" y="8914"/>
                    <a:pt x="13500" y="8571"/>
                    <a:pt x="14580" y="8229"/>
                  </a:cubicBezTo>
                  <a:cubicBezTo>
                    <a:pt x="15120" y="7543"/>
                    <a:pt x="15660" y="6857"/>
                    <a:pt x="15660" y="6171"/>
                  </a:cubicBezTo>
                  <a:cubicBezTo>
                    <a:pt x="15660" y="4114"/>
                    <a:pt x="13500" y="1029"/>
                    <a:pt x="9720" y="102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17145" tIns="17145" rIns="17145" bIns="17145"/>
            <a:lstStyle/>
            <a:p>
              <a:pPr marL="0" marR="0" lvl="0" indent="0" algn="l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Shape 44">
              <a:hlinkClick r:id="rId7"/>
              <a:extLst>
                <a:ext uri="{FF2B5EF4-FFF2-40B4-BE49-F238E27FC236}">
                  <a16:creationId xmlns:a16="http://schemas.microsoft.com/office/drawing/2014/main" id="{7648C4EC-FB49-BB47-8C3D-70C4D7A26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1767" y="5363734"/>
              <a:ext cx="108347" cy="77986"/>
            </a:xfrm>
            <a:custGeom>
              <a:avLst/>
              <a:gdLst>
                <a:gd name="T0" fmla="*/ 1929618 w 21600"/>
                <a:gd name="T1" fmla="*/ 1001520 h 21600"/>
                <a:gd name="T2" fmla="*/ 1929618 w 21600"/>
                <a:gd name="T3" fmla="*/ 1001520 h 21600"/>
                <a:gd name="T4" fmla="*/ 1929618 w 21600"/>
                <a:gd name="T5" fmla="*/ 1001520 h 21600"/>
                <a:gd name="T6" fmla="*/ 1929618 w 21600"/>
                <a:gd name="T7" fmla="*/ 100152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21282" y="18073"/>
                  </a:moveTo>
                  <a:cubicBezTo>
                    <a:pt x="20965" y="19837"/>
                    <a:pt x="20012" y="21159"/>
                    <a:pt x="18741" y="21159"/>
                  </a:cubicBezTo>
                  <a:cubicBezTo>
                    <a:pt x="16200" y="21600"/>
                    <a:pt x="13341" y="21600"/>
                    <a:pt x="10800" y="21600"/>
                  </a:cubicBezTo>
                  <a:cubicBezTo>
                    <a:pt x="7941" y="21600"/>
                    <a:pt x="5400" y="21600"/>
                    <a:pt x="2541" y="21159"/>
                  </a:cubicBezTo>
                  <a:cubicBezTo>
                    <a:pt x="1588" y="21159"/>
                    <a:pt x="635" y="19837"/>
                    <a:pt x="318" y="18073"/>
                  </a:cubicBezTo>
                  <a:cubicBezTo>
                    <a:pt x="0" y="15869"/>
                    <a:pt x="0" y="13224"/>
                    <a:pt x="0" y="11020"/>
                  </a:cubicBezTo>
                  <a:cubicBezTo>
                    <a:pt x="0" y="8376"/>
                    <a:pt x="0" y="6171"/>
                    <a:pt x="318" y="3527"/>
                  </a:cubicBezTo>
                  <a:cubicBezTo>
                    <a:pt x="635" y="2204"/>
                    <a:pt x="1588" y="882"/>
                    <a:pt x="2541" y="441"/>
                  </a:cubicBezTo>
                  <a:cubicBezTo>
                    <a:pt x="5400" y="0"/>
                    <a:pt x="7941" y="0"/>
                    <a:pt x="10800" y="0"/>
                  </a:cubicBezTo>
                  <a:cubicBezTo>
                    <a:pt x="13341" y="0"/>
                    <a:pt x="16200" y="0"/>
                    <a:pt x="18741" y="441"/>
                  </a:cubicBezTo>
                  <a:cubicBezTo>
                    <a:pt x="20012" y="882"/>
                    <a:pt x="20965" y="2204"/>
                    <a:pt x="21282" y="3527"/>
                  </a:cubicBezTo>
                  <a:cubicBezTo>
                    <a:pt x="21600" y="6171"/>
                    <a:pt x="21600" y="8376"/>
                    <a:pt x="21600" y="11020"/>
                  </a:cubicBezTo>
                  <a:cubicBezTo>
                    <a:pt x="21600" y="13224"/>
                    <a:pt x="21600" y="15869"/>
                    <a:pt x="21282" y="18073"/>
                  </a:cubicBezTo>
                  <a:close/>
                  <a:moveTo>
                    <a:pt x="14929" y="10139"/>
                  </a:moveTo>
                  <a:cubicBezTo>
                    <a:pt x="8894" y="4849"/>
                    <a:pt x="8894" y="4849"/>
                    <a:pt x="8894" y="4849"/>
                  </a:cubicBezTo>
                  <a:cubicBezTo>
                    <a:pt x="8576" y="4408"/>
                    <a:pt x="8259" y="4408"/>
                    <a:pt x="7941" y="4408"/>
                  </a:cubicBezTo>
                  <a:cubicBezTo>
                    <a:pt x="7941" y="4849"/>
                    <a:pt x="7624" y="5290"/>
                    <a:pt x="7624" y="5731"/>
                  </a:cubicBezTo>
                  <a:cubicBezTo>
                    <a:pt x="7624" y="16310"/>
                    <a:pt x="7624" y="16310"/>
                    <a:pt x="7624" y="16310"/>
                  </a:cubicBezTo>
                  <a:cubicBezTo>
                    <a:pt x="7624" y="16751"/>
                    <a:pt x="7941" y="17192"/>
                    <a:pt x="7941" y="17192"/>
                  </a:cubicBezTo>
                  <a:cubicBezTo>
                    <a:pt x="8259" y="17192"/>
                    <a:pt x="8259" y="17192"/>
                    <a:pt x="8259" y="17192"/>
                  </a:cubicBezTo>
                  <a:cubicBezTo>
                    <a:pt x="8576" y="17192"/>
                    <a:pt x="8576" y="17192"/>
                    <a:pt x="8894" y="17192"/>
                  </a:cubicBezTo>
                  <a:cubicBezTo>
                    <a:pt x="14929" y="11902"/>
                    <a:pt x="14929" y="11902"/>
                    <a:pt x="14929" y="11902"/>
                  </a:cubicBezTo>
                  <a:cubicBezTo>
                    <a:pt x="15247" y="11461"/>
                    <a:pt x="15247" y="11461"/>
                    <a:pt x="15247" y="11020"/>
                  </a:cubicBezTo>
                  <a:cubicBezTo>
                    <a:pt x="15247" y="10580"/>
                    <a:pt x="15247" y="10139"/>
                    <a:pt x="14929" y="10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17145" tIns="17145" rIns="17145" bIns="17145"/>
            <a:lstStyle/>
            <a:p>
              <a:pPr marL="0" marR="0" lvl="0" indent="0" algn="l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Larme 29">
              <a:extLst>
                <a:ext uri="{FF2B5EF4-FFF2-40B4-BE49-F238E27FC236}">
                  <a16:creationId xmlns:a16="http://schemas.microsoft.com/office/drawing/2014/main" id="{AB355286-B4AB-5B43-8CE9-D7C15E7500D6}"/>
                </a:ext>
              </a:extLst>
            </p:cNvPr>
            <p:cNvSpPr/>
            <p:nvPr/>
          </p:nvSpPr>
          <p:spPr>
            <a:xfrm rot="8100000">
              <a:off x="6837767" y="3623346"/>
              <a:ext cx="526546" cy="526546"/>
            </a:xfrm>
            <a:prstGeom prst="teardrop">
              <a:avLst/>
            </a:prstGeom>
            <a:solidFill>
              <a:srgbClr val="B6C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Larme 30">
              <a:extLst>
                <a:ext uri="{FF2B5EF4-FFF2-40B4-BE49-F238E27FC236}">
                  <a16:creationId xmlns:a16="http://schemas.microsoft.com/office/drawing/2014/main" id="{1C71CF77-FEC2-E447-9689-6832E0A2F820}"/>
                </a:ext>
              </a:extLst>
            </p:cNvPr>
            <p:cNvSpPr/>
            <p:nvPr/>
          </p:nvSpPr>
          <p:spPr>
            <a:xfrm rot="8100000">
              <a:off x="8032322" y="3745778"/>
              <a:ext cx="526546" cy="526546"/>
            </a:xfrm>
            <a:prstGeom prst="teardrop">
              <a:avLst/>
            </a:prstGeom>
            <a:solidFill>
              <a:srgbClr val="B6C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Larme 31">
              <a:extLst>
                <a:ext uri="{FF2B5EF4-FFF2-40B4-BE49-F238E27FC236}">
                  <a16:creationId xmlns:a16="http://schemas.microsoft.com/office/drawing/2014/main" id="{6EB753FD-E50A-7E4B-8B04-33493C8906B1}"/>
                </a:ext>
              </a:extLst>
            </p:cNvPr>
            <p:cNvSpPr/>
            <p:nvPr/>
          </p:nvSpPr>
          <p:spPr>
            <a:xfrm rot="8100000">
              <a:off x="7866075" y="2803764"/>
              <a:ext cx="526546" cy="526546"/>
            </a:xfrm>
            <a:prstGeom prst="teardrop">
              <a:avLst/>
            </a:prstGeom>
            <a:solidFill>
              <a:srgbClr val="B6C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Larme 32">
              <a:extLst>
                <a:ext uri="{FF2B5EF4-FFF2-40B4-BE49-F238E27FC236}">
                  <a16:creationId xmlns:a16="http://schemas.microsoft.com/office/drawing/2014/main" id="{CA53A37B-DCFD-304B-8434-F00EDC5D7432}"/>
                </a:ext>
              </a:extLst>
            </p:cNvPr>
            <p:cNvSpPr/>
            <p:nvPr/>
          </p:nvSpPr>
          <p:spPr>
            <a:xfrm rot="8100000">
              <a:off x="7153103" y="1525555"/>
              <a:ext cx="526546" cy="526546"/>
            </a:xfrm>
            <a:prstGeom prst="teardrop">
              <a:avLst/>
            </a:prstGeom>
            <a:solidFill>
              <a:srgbClr val="B6C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Larme 33">
              <a:extLst>
                <a:ext uri="{FF2B5EF4-FFF2-40B4-BE49-F238E27FC236}">
                  <a16:creationId xmlns:a16="http://schemas.microsoft.com/office/drawing/2014/main" id="{2F61A181-96CE-9147-8947-138478A920FE}"/>
                </a:ext>
              </a:extLst>
            </p:cNvPr>
            <p:cNvSpPr/>
            <p:nvPr/>
          </p:nvSpPr>
          <p:spPr>
            <a:xfrm rot="8100000">
              <a:off x="5946692" y="2048832"/>
              <a:ext cx="526546" cy="526546"/>
            </a:xfrm>
            <a:prstGeom prst="teardrop">
              <a:avLst/>
            </a:prstGeom>
            <a:solidFill>
              <a:srgbClr val="B6C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ous-titre 2">
              <a:extLst>
                <a:ext uri="{FF2B5EF4-FFF2-40B4-BE49-F238E27FC236}">
                  <a16:creationId xmlns:a16="http://schemas.microsoft.com/office/drawing/2014/main" id="{08B4FAF1-611C-F24F-9316-32832F68034F}"/>
                </a:ext>
              </a:extLst>
            </p:cNvPr>
            <p:cNvSpPr txBox="1">
              <a:spLocks/>
            </p:cNvSpPr>
            <p:nvPr/>
          </p:nvSpPr>
          <p:spPr>
            <a:xfrm>
              <a:off x="5925508" y="2205592"/>
              <a:ext cx="570878" cy="21302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F Compact Display Black" panose="020B0504030202060204" pitchFamily="34" charset="77"/>
                  <a:ea typeface="+mn-ea"/>
                  <a:cs typeface="Arial Black"/>
                </a:rPr>
                <a:t>Nantes</a:t>
              </a:r>
            </a:p>
          </p:txBody>
        </p:sp>
        <p:sp>
          <p:nvSpPr>
            <p:cNvPr id="36" name="Sous-titre 2">
              <a:extLst>
                <a:ext uri="{FF2B5EF4-FFF2-40B4-BE49-F238E27FC236}">
                  <a16:creationId xmlns:a16="http://schemas.microsoft.com/office/drawing/2014/main" id="{8AC76CC5-DBD9-1A4F-A148-84302A4F8090}"/>
                </a:ext>
              </a:extLst>
            </p:cNvPr>
            <p:cNvSpPr txBox="1">
              <a:spLocks/>
            </p:cNvSpPr>
            <p:nvPr/>
          </p:nvSpPr>
          <p:spPr>
            <a:xfrm>
              <a:off x="7130937" y="1718119"/>
              <a:ext cx="570878" cy="21302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F Compact Display Black" panose="020B0504030202060204" pitchFamily="34" charset="77"/>
                  <a:ea typeface="+mn-ea"/>
                  <a:cs typeface="Arial Black"/>
                </a:rPr>
                <a:t>Paris</a:t>
              </a:r>
            </a:p>
          </p:txBody>
        </p:sp>
        <p:sp>
          <p:nvSpPr>
            <p:cNvPr id="37" name="Sous-titre 2">
              <a:extLst>
                <a:ext uri="{FF2B5EF4-FFF2-40B4-BE49-F238E27FC236}">
                  <a16:creationId xmlns:a16="http://schemas.microsoft.com/office/drawing/2014/main" id="{F8CE80E9-A57C-AD42-8074-7E687E4D9338}"/>
                </a:ext>
              </a:extLst>
            </p:cNvPr>
            <p:cNvSpPr txBox="1">
              <a:spLocks/>
            </p:cNvSpPr>
            <p:nvPr/>
          </p:nvSpPr>
          <p:spPr>
            <a:xfrm>
              <a:off x="7838751" y="2981863"/>
              <a:ext cx="570878" cy="21302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F Compact Display Black" panose="020B0504030202060204" pitchFamily="34" charset="77"/>
                  <a:ea typeface="+mn-ea"/>
                  <a:cs typeface="Arial Black"/>
                </a:rPr>
                <a:t>Lyon</a:t>
              </a:r>
            </a:p>
          </p:txBody>
        </p:sp>
        <p:sp>
          <p:nvSpPr>
            <p:cNvPr id="38" name="Sous-titre 2">
              <a:extLst>
                <a:ext uri="{FF2B5EF4-FFF2-40B4-BE49-F238E27FC236}">
                  <a16:creationId xmlns:a16="http://schemas.microsoft.com/office/drawing/2014/main" id="{9A297979-D2DB-554C-83F8-F84936A881B2}"/>
                </a:ext>
              </a:extLst>
            </p:cNvPr>
            <p:cNvSpPr txBox="1">
              <a:spLocks/>
            </p:cNvSpPr>
            <p:nvPr/>
          </p:nvSpPr>
          <p:spPr>
            <a:xfrm>
              <a:off x="7974129" y="3915692"/>
              <a:ext cx="642932" cy="21302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F Compact Display Black" panose="020B0504030202060204" pitchFamily="34" charset="77"/>
                  <a:ea typeface="+mn-ea"/>
                  <a:cs typeface="Arial Black"/>
                </a:rPr>
                <a:t>Marseille</a:t>
              </a:r>
            </a:p>
          </p:txBody>
        </p:sp>
        <p:sp>
          <p:nvSpPr>
            <p:cNvPr id="39" name="Sous-titre 2">
              <a:extLst>
                <a:ext uri="{FF2B5EF4-FFF2-40B4-BE49-F238E27FC236}">
                  <a16:creationId xmlns:a16="http://schemas.microsoft.com/office/drawing/2014/main" id="{1331E74E-74D3-8046-968B-F80D8274C52A}"/>
                </a:ext>
              </a:extLst>
            </p:cNvPr>
            <p:cNvSpPr txBox="1">
              <a:spLocks/>
            </p:cNvSpPr>
            <p:nvPr/>
          </p:nvSpPr>
          <p:spPr>
            <a:xfrm>
              <a:off x="6815601" y="3807770"/>
              <a:ext cx="570878" cy="21302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F Compact Display Black" panose="020B0504030202060204" pitchFamily="34" charset="77"/>
                  <a:ea typeface="+mn-ea"/>
                  <a:cs typeface="Arial Black"/>
                </a:rPr>
                <a:t>Toulouse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4FA6486-8268-D145-938B-3424245CF8EA}"/>
                </a:ext>
              </a:extLst>
            </p:cNvPr>
            <p:cNvSpPr txBox="1"/>
            <p:nvPr/>
          </p:nvSpPr>
          <p:spPr>
            <a:xfrm>
              <a:off x="6951741" y="2205592"/>
              <a:ext cx="929270" cy="238363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sz="800" b="1" dirty="0" err="1">
                  <a:solidFill>
                    <a:srgbClr val="B6C900"/>
                  </a:solidFill>
                  <a:latin typeface="SF UI Display Heavy" pitchFamily="2" charset="0"/>
                  <a:ea typeface="SF UI Display Heavy" pitchFamily="2" charset="0"/>
                </a:rPr>
                <a:t>Headquarters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endParaRPr>
            </a:p>
          </p:txBody>
        </p:sp>
      </p:grpSp>
      <p:sp>
        <p:nvSpPr>
          <p:cNvPr id="40" name="Larme 39">
            <a:extLst>
              <a:ext uri="{FF2B5EF4-FFF2-40B4-BE49-F238E27FC236}">
                <a16:creationId xmlns:a16="http://schemas.microsoft.com/office/drawing/2014/main" id="{E3CBE481-C00A-D246-83DC-76BA9315EDC1}"/>
              </a:ext>
            </a:extLst>
          </p:cNvPr>
          <p:cNvSpPr/>
          <p:nvPr/>
        </p:nvSpPr>
        <p:spPr>
          <a:xfrm rot="2877221">
            <a:off x="6493191" y="1564085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16EC7B49-A735-7A41-AB22-C9C87E4E6B7C}"/>
              </a:ext>
            </a:extLst>
          </p:cNvPr>
          <p:cNvSpPr txBox="1">
            <a:spLocks/>
          </p:cNvSpPr>
          <p:nvPr/>
        </p:nvSpPr>
        <p:spPr>
          <a:xfrm>
            <a:off x="6300834" y="1726098"/>
            <a:ext cx="1354557" cy="587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DOM</a:t>
            </a:r>
            <a:b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</a:b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TOM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1000" b="1" dirty="0" err="1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North</a:t>
            </a:r>
            <a:r>
              <a:rPr lang="fr-FR" sz="10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 </a:t>
            </a:r>
            <a:r>
              <a:rPr lang="fr-FR" sz="1000" b="1" dirty="0" err="1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Africa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Black" panose="020B0504030202060204" pitchFamily="34" charset="77"/>
              <a:ea typeface="+mn-ea"/>
              <a:cs typeface="Arial Black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0079257-6B5E-FC48-8529-510CE6EFDCDA}"/>
              </a:ext>
            </a:extLst>
          </p:cNvPr>
          <p:cNvSpPr txBox="1"/>
          <p:nvPr/>
        </p:nvSpPr>
        <p:spPr>
          <a:xfrm>
            <a:off x="7763889" y="1726098"/>
            <a:ext cx="1178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French </a:t>
            </a:r>
            <a:r>
              <a:rPr lang="fr-FR" sz="12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overseas</a:t>
            </a:r>
            <a:r>
              <a:rPr lang="fr-FR" sz="12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 sales </a:t>
            </a:r>
            <a:r>
              <a:rPr lang="fr-FR" sz="12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agency</a:t>
            </a:r>
            <a:endParaRPr lang="fr-FR" sz="1200" dirty="0">
              <a:solidFill>
                <a:prstClr val="white"/>
              </a:solidFill>
              <a:latin typeface="SF Compact Display" panose="020B0504030202060204" pitchFamily="34" charset="77"/>
              <a:ea typeface="SF UI Display Ultralight" pitchFamily="2" charset="0"/>
            </a:endParaRPr>
          </a:p>
        </p:txBody>
      </p:sp>
      <p:sp>
        <p:nvSpPr>
          <p:cNvPr id="27" name="Larme 26">
            <a:extLst>
              <a:ext uri="{FF2B5EF4-FFF2-40B4-BE49-F238E27FC236}">
                <a16:creationId xmlns:a16="http://schemas.microsoft.com/office/drawing/2014/main" id="{3CD4A728-2963-1142-880F-6D2FAA163FBE}"/>
              </a:ext>
            </a:extLst>
          </p:cNvPr>
          <p:cNvSpPr/>
          <p:nvPr/>
        </p:nvSpPr>
        <p:spPr>
          <a:xfrm rot="2877221">
            <a:off x="6530021" y="3175601"/>
            <a:ext cx="933013" cy="933013"/>
          </a:xfrm>
          <a:prstGeom prst="teardrop">
            <a:avLst/>
          </a:prstGeom>
          <a:solidFill>
            <a:srgbClr val="B6C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CDC6B657-BFEE-1549-BB5B-4AE6D378FD83}"/>
              </a:ext>
            </a:extLst>
          </p:cNvPr>
          <p:cNvSpPr txBox="1">
            <a:spLocks/>
          </p:cNvSpPr>
          <p:nvPr/>
        </p:nvSpPr>
        <p:spPr>
          <a:xfrm>
            <a:off x="6337664" y="3343356"/>
            <a:ext cx="1426225" cy="7641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Asia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10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South </a:t>
            </a:r>
            <a:r>
              <a:rPr lang="fr-FR" sz="1000" b="1" dirty="0" err="1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America</a:t>
            </a:r>
            <a:endParaRPr lang="fr-FR" sz="1000" b="1" dirty="0">
              <a:solidFill>
                <a:prstClr val="white"/>
              </a:solidFill>
              <a:latin typeface="SF Compact Display Black" panose="020B0504030202060204" pitchFamily="34" charset="77"/>
              <a:cs typeface="Arial Black"/>
            </a:endParaRPr>
          </a:p>
          <a:p>
            <a:pPr>
              <a:defRPr/>
            </a:pPr>
            <a:r>
              <a:rPr lang="fr-FR" sz="10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EMEA</a:t>
            </a:r>
          </a:p>
          <a:p>
            <a:pPr>
              <a:defRPr/>
            </a:pPr>
            <a:r>
              <a:rPr lang="fr-FR" sz="1000" b="1" dirty="0">
                <a:solidFill>
                  <a:prstClr val="white"/>
                </a:solidFill>
                <a:latin typeface="SF Compact Display Black" panose="020B0504030202060204" pitchFamily="34" charset="77"/>
                <a:cs typeface="Arial Black"/>
              </a:rPr>
              <a:t>Europe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Black" panose="020B0504030202060204" pitchFamily="34" charset="77"/>
                <a:ea typeface="+mn-ea"/>
                <a:cs typeface="Arial Black"/>
              </a:rPr>
              <a:t>…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396EB34-E2FC-D64A-B28C-6D7D8F0C005C}"/>
              </a:ext>
            </a:extLst>
          </p:cNvPr>
          <p:cNvSpPr txBox="1"/>
          <p:nvPr/>
        </p:nvSpPr>
        <p:spPr>
          <a:xfrm>
            <a:off x="7782057" y="3369208"/>
            <a:ext cx="1178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International sales </a:t>
            </a:r>
            <a:r>
              <a:rPr lang="fr-FR" sz="1200" dirty="0" err="1">
                <a:solidFill>
                  <a:prstClr val="white"/>
                </a:solidFill>
                <a:latin typeface="SF Compact Display" panose="020B0504030202060204" pitchFamily="34" charset="77"/>
                <a:ea typeface="SF UI Display Ultralight" pitchFamily="2" charset="0"/>
              </a:rPr>
              <a:t>agency</a:t>
            </a:r>
            <a:endParaRPr lang="fr-FR" sz="1200" dirty="0">
              <a:solidFill>
                <a:prstClr val="white"/>
              </a:solidFill>
              <a:latin typeface="SF Compact Display" panose="020B0504030202060204" pitchFamily="34" charset="77"/>
              <a:ea typeface="SF UI Display Ultra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959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4495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Strategy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model CAE GROUPE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A BUSINESS APPROACH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 vertical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growth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markets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UI Display" pitchFamily="2" charset="0"/>
              <a:ea typeface="SF UI Display" pitchFamily="2" charset="0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572EFBF-5E17-F242-8B12-0C11E56FD92E}"/>
              </a:ext>
            </a:extLst>
          </p:cNvPr>
          <p:cNvSpPr txBox="1"/>
          <p:nvPr/>
        </p:nvSpPr>
        <p:spPr>
          <a:xfrm>
            <a:off x="5194724" y="556221"/>
            <a:ext cx="1084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CARE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8B4BF16D-99FE-1A42-9537-8A87404E2A87}"/>
              </a:ext>
            </a:extLst>
          </p:cNvPr>
          <p:cNvGrpSpPr/>
          <p:nvPr/>
        </p:nvGrpSpPr>
        <p:grpSpPr>
          <a:xfrm>
            <a:off x="3357540" y="943907"/>
            <a:ext cx="4759274" cy="2802384"/>
            <a:chOff x="3736967" y="2007787"/>
            <a:chExt cx="4029293" cy="2372555"/>
          </a:xfrm>
        </p:grpSpPr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D7E4CEB3-5242-0D42-A1F6-A5A3CDB58CB4}"/>
                </a:ext>
              </a:extLst>
            </p:cNvPr>
            <p:cNvSpPr/>
            <p:nvPr/>
          </p:nvSpPr>
          <p:spPr>
            <a:xfrm>
              <a:off x="6680939" y="3287282"/>
              <a:ext cx="1085321" cy="1085321"/>
            </a:xfrm>
            <a:prstGeom prst="ellipse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43C53548-AD55-4044-B01F-731B845A0F04}"/>
                </a:ext>
              </a:extLst>
            </p:cNvPr>
            <p:cNvSpPr/>
            <p:nvPr/>
          </p:nvSpPr>
          <p:spPr>
            <a:xfrm>
              <a:off x="3736967" y="3295021"/>
              <a:ext cx="1085321" cy="1085321"/>
            </a:xfrm>
            <a:prstGeom prst="ellipse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D4D7BE10-8169-6F40-83CC-F2826905D1D9}"/>
                </a:ext>
              </a:extLst>
            </p:cNvPr>
            <p:cNvSpPr/>
            <p:nvPr/>
          </p:nvSpPr>
          <p:spPr>
            <a:xfrm>
              <a:off x="5160334" y="2007787"/>
              <a:ext cx="1085321" cy="1085321"/>
            </a:xfrm>
            <a:prstGeom prst="ellipse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94149925-1587-1345-B0A8-0E65166A7A39}"/>
              </a:ext>
            </a:extLst>
          </p:cNvPr>
          <p:cNvSpPr/>
          <p:nvPr/>
        </p:nvSpPr>
        <p:spPr>
          <a:xfrm>
            <a:off x="5013646" y="4016256"/>
            <a:ext cx="1281947" cy="1281946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FCD67B5E-C50C-CC41-AC4C-C1D7F19230AC}"/>
              </a:ext>
            </a:extLst>
          </p:cNvPr>
          <p:cNvSpPr txBox="1"/>
          <p:nvPr/>
        </p:nvSpPr>
        <p:spPr>
          <a:xfrm>
            <a:off x="6551096" y="2056575"/>
            <a:ext cx="2153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INFRASTRUCTURE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DCC006FD-3F67-8E4F-B94B-A93F139490ED}"/>
              </a:ext>
            </a:extLst>
          </p:cNvPr>
          <p:cNvSpPr txBox="1"/>
          <p:nvPr/>
        </p:nvSpPr>
        <p:spPr>
          <a:xfrm>
            <a:off x="1993564" y="2642351"/>
            <a:ext cx="1137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PARKING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677F7F75-185D-4D40-9992-D7F3BCB78568}"/>
              </a:ext>
            </a:extLst>
          </p:cNvPr>
          <p:cNvSpPr txBox="1"/>
          <p:nvPr/>
        </p:nvSpPr>
        <p:spPr>
          <a:xfrm>
            <a:off x="3555662" y="4402350"/>
            <a:ext cx="139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097D9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</a:defRPr>
            </a:lvl1pPr>
          </a:lstStyle>
          <a:p>
            <a:r>
              <a:rPr lang="fr-FR" dirty="0"/>
              <a:t>MARINE &amp;</a:t>
            </a:r>
          </a:p>
          <a:p>
            <a:r>
              <a:rPr lang="fr-FR" dirty="0"/>
              <a:t>OFFSHORE</a:t>
            </a:r>
          </a:p>
        </p:txBody>
      </p:sp>
      <p:sp>
        <p:nvSpPr>
          <p:cNvPr id="68" name="Shape 41">
            <a:hlinkClick r:id="rId7"/>
            <a:extLst>
              <a:ext uri="{FF2B5EF4-FFF2-40B4-BE49-F238E27FC236}">
                <a16:creationId xmlns:a16="http://schemas.microsoft.com/office/drawing/2014/main" id="{E89965A9-E902-A143-8B0A-1D3E31076BF6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69" name="Shape 42">
            <a:hlinkClick r:id="rId8"/>
            <a:extLst>
              <a:ext uri="{FF2B5EF4-FFF2-40B4-BE49-F238E27FC236}">
                <a16:creationId xmlns:a16="http://schemas.microsoft.com/office/drawing/2014/main" id="{53B25C93-BC55-854A-BAF7-32838F5921EC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70" name="Shape 43">
            <a:hlinkClick r:id="rId9"/>
            <a:extLst>
              <a:ext uri="{FF2B5EF4-FFF2-40B4-BE49-F238E27FC236}">
                <a16:creationId xmlns:a16="http://schemas.microsoft.com/office/drawing/2014/main" id="{B948103E-57B2-264D-811E-AE52EDB3084A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71" name="Shape 44">
            <a:hlinkClick r:id="rId10"/>
            <a:extLst>
              <a:ext uri="{FF2B5EF4-FFF2-40B4-BE49-F238E27FC236}">
                <a16:creationId xmlns:a16="http://schemas.microsoft.com/office/drawing/2014/main" id="{4CC97FF2-3050-5C44-9460-DEAC1C007B05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3B95BC-17F1-4F44-B074-780C784687D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6607" y="2586600"/>
            <a:ext cx="1221140" cy="1159691"/>
          </a:xfrm>
          <a:prstGeom prst="rect">
            <a:avLst/>
          </a:prstGeom>
        </p:spPr>
      </p:pic>
      <p:pic>
        <p:nvPicPr>
          <p:cNvPr id="24" name="Picture 2" descr="https://www.parking.asn.au/wp-content/uploads/ParkAssist-logo-color-RGB.png">
            <a:extLst>
              <a:ext uri="{FF2B5EF4-FFF2-40B4-BE49-F238E27FC236}">
                <a16:creationId xmlns:a16="http://schemas.microsoft.com/office/drawing/2014/main" id="{BF976617-21EC-894B-8E23-D2A6A0A04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9937" y="3025246"/>
            <a:ext cx="940707" cy="39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CE04785E-5505-9D46-BF28-219A24519AF1}"/>
              </a:ext>
            </a:extLst>
          </p:cNvPr>
          <p:cNvSpPr txBox="1"/>
          <p:nvPr/>
        </p:nvSpPr>
        <p:spPr>
          <a:xfrm>
            <a:off x="7072039" y="3797224"/>
            <a:ext cx="1888076" cy="102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Transport</a:t>
            </a:r>
          </a:p>
          <a:p>
            <a:pPr algn="l">
              <a:lnSpc>
                <a:spcPct val="110000"/>
              </a:lnSpc>
            </a:pP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Telecom</a:t>
            </a:r>
          </a:p>
          <a:p>
            <a:pPr algn="l">
              <a:lnSpc>
                <a:spcPct val="110000"/>
              </a:lnSpc>
            </a:pP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Utilities </a:t>
            </a:r>
          </a:p>
          <a:p>
            <a:pPr algn="l">
              <a:lnSpc>
                <a:spcPct val="110000"/>
              </a:lnSpc>
            </a:pP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(water,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gas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electricity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9525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4405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Multispecialist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manufacturer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INNOVATIVE SOLUTIONS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CE67BAB-2102-814F-824B-26A025DC20E2}"/>
              </a:ext>
            </a:extLst>
          </p:cNvPr>
          <p:cNvSpPr txBox="1"/>
          <p:nvPr/>
        </p:nvSpPr>
        <p:spPr>
          <a:xfrm>
            <a:off x="726152" y="3663394"/>
            <a:ext cx="1891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793"/>
            <a:r>
              <a:rPr lang="fr-FR" sz="14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SMART BUILDING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97A6DF4-8B03-8640-A1EA-1CBB694CFD50}"/>
              </a:ext>
            </a:extLst>
          </p:cNvPr>
          <p:cNvSpPr txBox="1"/>
          <p:nvPr/>
        </p:nvSpPr>
        <p:spPr>
          <a:xfrm>
            <a:off x="3651832" y="3663395"/>
            <a:ext cx="179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97D9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INDUSTRY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B0D79E9-C2DF-324E-BD52-4B68ECE485B6}"/>
              </a:ext>
            </a:extLst>
          </p:cNvPr>
          <p:cNvSpPr txBox="1"/>
          <p:nvPr/>
        </p:nvSpPr>
        <p:spPr>
          <a:xfrm>
            <a:off x="5830063" y="3555672"/>
            <a:ext cx="3199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793"/>
            <a:r>
              <a:rPr lang="fr-FR" sz="14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 LIVE</a:t>
            </a:r>
          </a:p>
          <a:p>
            <a:pPr lvl="0" algn="ctr" defTabSz="685793"/>
            <a:r>
              <a:rPr lang="fr-FR" sz="14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AUDIO VIDEO BROADCAST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739E0C-5D18-2B4D-B1D1-1D478ED353A7}"/>
              </a:ext>
            </a:extLst>
          </p:cNvPr>
          <p:cNvSpPr txBox="1"/>
          <p:nvPr/>
        </p:nvSpPr>
        <p:spPr>
          <a:xfrm>
            <a:off x="228757" y="1228103"/>
            <a:ext cx="421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Cables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,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Connectivity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and Communication</a:t>
            </a:r>
          </a:p>
          <a:p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 3 business segments</a:t>
            </a:r>
          </a:p>
        </p:txBody>
      </p:sp>
      <p:pic>
        <p:nvPicPr>
          <p:cNvPr id="10" name="Image 11" descr="Capture d’écran 2017-01-17 à 17.23.12.png">
            <a:extLst>
              <a:ext uri="{FF2B5EF4-FFF2-40B4-BE49-F238E27FC236}">
                <a16:creationId xmlns:a16="http://schemas.microsoft.com/office/drawing/2014/main" id="{D12627CC-2F72-0F4C-AC06-DB121A1386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0618" y="2305042"/>
            <a:ext cx="2263063" cy="1172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2" descr="ban_INDUSTRIE.jpg">
            <a:extLst>
              <a:ext uri="{FF2B5EF4-FFF2-40B4-BE49-F238E27FC236}">
                <a16:creationId xmlns:a16="http://schemas.microsoft.com/office/drawing/2014/main" id="{34862FFA-508E-DC40-9BD6-951FB6785C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19406" y="2290960"/>
            <a:ext cx="2263063" cy="11785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0" descr="ban_S2CEB.jpg">
            <a:extLst>
              <a:ext uri="{FF2B5EF4-FFF2-40B4-BE49-F238E27FC236}">
                <a16:creationId xmlns:a16="http://schemas.microsoft.com/office/drawing/2014/main" id="{97D4A818-3B51-114B-9641-2EC516EC54C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98194" y="2290960"/>
            <a:ext cx="2263063" cy="117779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hape 41">
            <a:hlinkClick r:id="rId6"/>
            <a:extLst>
              <a:ext uri="{FF2B5EF4-FFF2-40B4-BE49-F238E27FC236}">
                <a16:creationId xmlns:a16="http://schemas.microsoft.com/office/drawing/2014/main" id="{305463EC-4E6E-9643-B499-E2693978C8EB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4" name="Shape 42">
            <a:hlinkClick r:id="rId7"/>
            <a:extLst>
              <a:ext uri="{FF2B5EF4-FFF2-40B4-BE49-F238E27FC236}">
                <a16:creationId xmlns:a16="http://schemas.microsoft.com/office/drawing/2014/main" id="{29E79095-C24D-5C4D-BBCA-23A109B70BF7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5" name="Shape 43">
            <a:hlinkClick r:id="rId8"/>
            <a:extLst>
              <a:ext uri="{FF2B5EF4-FFF2-40B4-BE49-F238E27FC236}">
                <a16:creationId xmlns:a16="http://schemas.microsoft.com/office/drawing/2014/main" id="{997958D7-BBE6-0740-B485-9D13C60FB230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6" name="Shape 44">
            <a:hlinkClick r:id="rId9"/>
            <a:extLst>
              <a:ext uri="{FF2B5EF4-FFF2-40B4-BE49-F238E27FC236}">
                <a16:creationId xmlns:a16="http://schemas.microsoft.com/office/drawing/2014/main" id="{A4E23BDC-261E-C84B-AF72-538AF0B2CD7C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7279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4405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Multispecialist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manufacturer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INNOVATIVE SOLUTIONS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CE67BAB-2102-814F-824B-26A025DC20E2}"/>
              </a:ext>
            </a:extLst>
          </p:cNvPr>
          <p:cNvSpPr txBox="1"/>
          <p:nvPr/>
        </p:nvSpPr>
        <p:spPr>
          <a:xfrm>
            <a:off x="2839916" y="1887423"/>
            <a:ext cx="1891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SMART</a:t>
            </a: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BUILDING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97A6DF4-8B03-8640-A1EA-1CBB694CFD50}"/>
              </a:ext>
            </a:extLst>
          </p:cNvPr>
          <p:cNvSpPr txBox="1"/>
          <p:nvPr/>
        </p:nvSpPr>
        <p:spPr>
          <a:xfrm>
            <a:off x="5028845" y="1926392"/>
            <a:ext cx="1798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97D9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INDUSTRY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B0D79E9-C2DF-324E-BD52-4B68ECE485B6}"/>
              </a:ext>
            </a:extLst>
          </p:cNvPr>
          <p:cNvSpPr txBox="1"/>
          <p:nvPr/>
        </p:nvSpPr>
        <p:spPr>
          <a:xfrm>
            <a:off x="6265931" y="1812878"/>
            <a:ext cx="319932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E43A51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 LIVE AUDIO VIDEO</a:t>
            </a:r>
          </a:p>
          <a:p>
            <a:pPr marL="0" marR="0" lvl="0" indent="0" algn="ctr" defTabSz="685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43A51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Arial" panose="020B0604020202020204" pitchFamily="34" charset="0"/>
              </a:rPr>
              <a:t> BROADCAST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739E0C-5D18-2B4D-B1D1-1D478ED353A7}"/>
              </a:ext>
            </a:extLst>
          </p:cNvPr>
          <p:cNvSpPr txBox="1"/>
          <p:nvPr/>
        </p:nvSpPr>
        <p:spPr>
          <a:xfrm>
            <a:off x="228757" y="1228103"/>
            <a:ext cx="421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Cables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,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Connectivity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and Communication</a:t>
            </a:r>
          </a:p>
          <a:p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 3 business segments</a:t>
            </a:r>
          </a:p>
        </p:txBody>
      </p:sp>
      <p:sp>
        <p:nvSpPr>
          <p:cNvPr id="13" name="Shape 41">
            <a:hlinkClick r:id="rId3"/>
            <a:extLst>
              <a:ext uri="{FF2B5EF4-FFF2-40B4-BE49-F238E27FC236}">
                <a16:creationId xmlns:a16="http://schemas.microsoft.com/office/drawing/2014/main" id="{305463EC-4E6E-9643-B499-E2693978C8EB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42">
            <a:hlinkClick r:id="rId4"/>
            <a:extLst>
              <a:ext uri="{FF2B5EF4-FFF2-40B4-BE49-F238E27FC236}">
                <a16:creationId xmlns:a16="http://schemas.microsoft.com/office/drawing/2014/main" id="{29E79095-C24D-5C4D-BBCA-23A109B70BF7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43">
            <a:hlinkClick r:id="rId5"/>
            <a:extLst>
              <a:ext uri="{FF2B5EF4-FFF2-40B4-BE49-F238E27FC236}">
                <a16:creationId xmlns:a16="http://schemas.microsoft.com/office/drawing/2014/main" id="{997958D7-BBE6-0740-B485-9D13C60FB230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44">
            <a:hlinkClick r:id="rId6"/>
            <a:extLst>
              <a:ext uri="{FF2B5EF4-FFF2-40B4-BE49-F238E27FC236}">
                <a16:creationId xmlns:a16="http://schemas.microsoft.com/office/drawing/2014/main" id="{A4E23BDC-261E-C84B-AF72-538AF0B2CD7C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1AFDB5-3C5F-3C4B-898C-04E258D8F22C}"/>
              </a:ext>
            </a:extLst>
          </p:cNvPr>
          <p:cNvSpPr/>
          <p:nvPr/>
        </p:nvSpPr>
        <p:spPr>
          <a:xfrm>
            <a:off x="2857111" y="2518366"/>
            <a:ext cx="1857611" cy="991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97A77C-42D8-784F-BE6E-F9454C4D0220}"/>
              </a:ext>
            </a:extLst>
          </p:cNvPr>
          <p:cNvSpPr/>
          <p:nvPr/>
        </p:nvSpPr>
        <p:spPr>
          <a:xfrm>
            <a:off x="355814" y="2518366"/>
            <a:ext cx="999672" cy="991777"/>
          </a:xfrm>
          <a:prstGeom prst="rect">
            <a:avLst/>
          </a:prstGeom>
          <a:noFill/>
          <a:ln>
            <a:solidFill>
              <a:srgbClr val="B6C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9E724D7-811C-064D-9421-50E899EE9029}"/>
              </a:ext>
            </a:extLst>
          </p:cNvPr>
          <p:cNvSpPr txBox="1"/>
          <p:nvPr/>
        </p:nvSpPr>
        <p:spPr>
          <a:xfrm>
            <a:off x="369377" y="2744322"/>
            <a:ext cx="11860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1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Connectivity</a:t>
            </a:r>
            <a:endParaRPr lang="fr-FR" sz="11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3EBD75-BAF7-4D4E-9A0C-ADEAE363CD88}"/>
              </a:ext>
            </a:extLst>
          </p:cNvPr>
          <p:cNvSpPr/>
          <p:nvPr/>
        </p:nvSpPr>
        <p:spPr>
          <a:xfrm>
            <a:off x="2857111" y="3607645"/>
            <a:ext cx="1857611" cy="600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43DDB8-1C71-CB4E-8E85-856ACBB7D3A8}"/>
              </a:ext>
            </a:extLst>
          </p:cNvPr>
          <p:cNvSpPr/>
          <p:nvPr/>
        </p:nvSpPr>
        <p:spPr>
          <a:xfrm>
            <a:off x="1550828" y="3607645"/>
            <a:ext cx="1304567" cy="600678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7668614-5B57-7641-91D7-6F6864E845A8}"/>
              </a:ext>
            </a:extLst>
          </p:cNvPr>
          <p:cNvSpPr txBox="1"/>
          <p:nvPr/>
        </p:nvSpPr>
        <p:spPr>
          <a:xfrm>
            <a:off x="1530118" y="3611768"/>
            <a:ext cx="12842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05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Commercial &amp; </a:t>
            </a:r>
            <a:r>
              <a:rPr lang="fr-FR" sz="105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Residential</a:t>
            </a:r>
            <a:r>
              <a:rPr lang="fr-FR" sz="105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Building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465575-4F21-9044-9621-1B8C7CC2A35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8894" y="2625808"/>
            <a:ext cx="974039" cy="39614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6C7F101-5AD7-BB4D-AE82-D3447FD1D83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1176" y="3078230"/>
            <a:ext cx="1006205" cy="32822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F3758E7-B634-3F45-9A9F-BB93F87AC71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1549" y="3763516"/>
            <a:ext cx="1025458" cy="2990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FD4FE7D-8DE7-9742-9C37-A6F2B8481356}"/>
              </a:ext>
            </a:extLst>
          </p:cNvPr>
          <p:cNvSpPr/>
          <p:nvPr/>
        </p:nvSpPr>
        <p:spPr>
          <a:xfrm>
            <a:off x="4969446" y="2505407"/>
            <a:ext cx="1857611" cy="991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80BBB26-8A35-D14E-8C84-548CAA69B74F}"/>
              </a:ext>
            </a:extLst>
          </p:cNvPr>
          <p:cNvSpPr/>
          <p:nvPr/>
        </p:nvSpPr>
        <p:spPr>
          <a:xfrm>
            <a:off x="7081781" y="2505407"/>
            <a:ext cx="1857611" cy="991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67759305-2C25-B843-A011-35D396B5822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473" y="2761981"/>
            <a:ext cx="901191" cy="559205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C02EC9E-85E5-0C41-9DC9-E656BD09CA4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5766" y="2770641"/>
            <a:ext cx="1269639" cy="48743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7D525E9E-2C02-D546-BD81-B4E16F2BAD1A}"/>
              </a:ext>
            </a:extLst>
          </p:cNvPr>
          <p:cNvSpPr/>
          <p:nvPr/>
        </p:nvSpPr>
        <p:spPr>
          <a:xfrm>
            <a:off x="1542398" y="2533127"/>
            <a:ext cx="1312997" cy="44955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CC3C04A-4006-6E45-9606-38558FEEA219}"/>
              </a:ext>
            </a:extLst>
          </p:cNvPr>
          <p:cNvSpPr txBox="1"/>
          <p:nvPr/>
        </p:nvSpPr>
        <p:spPr>
          <a:xfrm>
            <a:off x="1586297" y="2530429"/>
            <a:ext cx="1171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Commercial</a:t>
            </a:r>
          </a:p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Building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4F9B01F-651F-754E-B7F6-D91928E4F8FD}"/>
              </a:ext>
            </a:extLst>
          </p:cNvPr>
          <p:cNvSpPr/>
          <p:nvPr/>
        </p:nvSpPr>
        <p:spPr>
          <a:xfrm>
            <a:off x="1550828" y="3080186"/>
            <a:ext cx="1304567" cy="414469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903064E-CC8B-B946-9AFC-6ADCA45EFECF}"/>
              </a:ext>
            </a:extLst>
          </p:cNvPr>
          <p:cNvSpPr txBox="1"/>
          <p:nvPr/>
        </p:nvSpPr>
        <p:spPr>
          <a:xfrm>
            <a:off x="1571060" y="3048478"/>
            <a:ext cx="117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Residential</a:t>
            </a:r>
            <a:endParaRPr lang="fr-FR" sz="12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Building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0DAA1AC5-1BCF-044A-A4A7-43ED66632078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63909">
            <a:off x="674721" y="2947972"/>
            <a:ext cx="361857" cy="490054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88154F7B-F90B-2F41-81AD-7C0A31C0214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430" y="3756744"/>
            <a:ext cx="448721" cy="458887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5FA5DA10-2615-D34E-8A43-5AC3A2270F66}"/>
              </a:ext>
            </a:extLst>
          </p:cNvPr>
          <p:cNvSpPr/>
          <p:nvPr/>
        </p:nvSpPr>
        <p:spPr>
          <a:xfrm>
            <a:off x="362522" y="3601852"/>
            <a:ext cx="999672" cy="613779"/>
          </a:xfrm>
          <a:prstGeom prst="rect">
            <a:avLst/>
          </a:prstGeom>
          <a:noFill/>
          <a:ln>
            <a:solidFill>
              <a:srgbClr val="B6C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082E847-7295-4241-991F-1300B4252777}"/>
              </a:ext>
            </a:extLst>
          </p:cNvPr>
          <p:cNvSpPr txBox="1"/>
          <p:nvPr/>
        </p:nvSpPr>
        <p:spPr>
          <a:xfrm>
            <a:off x="320039" y="3611768"/>
            <a:ext cx="1365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05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3592825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563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Businesses and brands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50438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UNIQUE COMBINATION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739E0C-5D18-2B4D-B1D1-1D478ED353A7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of know-how and technologies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449173-31FC-9744-BF11-A437F30F398F}"/>
              </a:ext>
            </a:extLst>
          </p:cNvPr>
          <p:cNvSpPr txBox="1"/>
          <p:nvPr/>
        </p:nvSpPr>
        <p:spPr>
          <a:xfrm rot="16200000">
            <a:off x="-701431" y="2860176"/>
            <a:ext cx="2511876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SF UI Display Heavy" pitchFamily="2" charset="0"/>
                <a:ea typeface="SF UI Display Heavy" pitchFamily="2" charset="0"/>
                <a:cs typeface="Arial Black" panose="020B0604020202020204" pitchFamily="34" charset="0"/>
              </a:rPr>
              <a:t>SMART BUILDING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F5C7DE-85EB-2E42-B4A4-8FD731359808}"/>
              </a:ext>
            </a:extLst>
          </p:cNvPr>
          <p:cNvSpPr/>
          <p:nvPr/>
        </p:nvSpPr>
        <p:spPr>
          <a:xfrm>
            <a:off x="945716" y="1764089"/>
            <a:ext cx="2328930" cy="832491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619FC9-AF15-F246-8C35-753BA4282410}"/>
              </a:ext>
            </a:extLst>
          </p:cNvPr>
          <p:cNvSpPr/>
          <p:nvPr/>
        </p:nvSpPr>
        <p:spPr>
          <a:xfrm>
            <a:off x="294672" y="1764088"/>
            <a:ext cx="504038" cy="2520785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FD7FA28-4874-1A45-8952-EF0EF61D1CF6}"/>
              </a:ext>
            </a:extLst>
          </p:cNvPr>
          <p:cNvSpPr txBox="1"/>
          <p:nvPr/>
        </p:nvSpPr>
        <p:spPr>
          <a:xfrm>
            <a:off x="1459507" y="1887946"/>
            <a:ext cx="1293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SF Compact Display" panose="020B0504030202060204" pitchFamily="34" charset="77"/>
                <a:cs typeface="Arial" panose="020B0604020202020204" pitchFamily="34" charset="0"/>
              </a:rPr>
              <a:t>Building</a:t>
            </a:r>
          </a:p>
          <a:p>
            <a:pPr algn="ctr"/>
            <a:r>
              <a:rPr lang="fr-FR" sz="1600" dirty="0" err="1">
                <a:solidFill>
                  <a:schemeClr val="bg1"/>
                </a:solidFill>
                <a:latin typeface="SF Compact Display" panose="020B0504030202060204" pitchFamily="34" charset="77"/>
                <a:cs typeface="Arial" panose="020B0604020202020204" pitchFamily="34" charset="0"/>
              </a:rPr>
              <a:t>Connectivity</a:t>
            </a:r>
            <a:endParaRPr lang="fr-FR" sz="1600" dirty="0">
              <a:solidFill>
                <a:schemeClr val="bg1"/>
              </a:solidFill>
              <a:latin typeface="SF Compact Display" panose="020B0504030202060204" pitchFamily="34" charset="77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1DD20A-5A3B-994B-9534-ECAF78D24E52}"/>
              </a:ext>
            </a:extLst>
          </p:cNvPr>
          <p:cNvSpPr/>
          <p:nvPr/>
        </p:nvSpPr>
        <p:spPr>
          <a:xfrm>
            <a:off x="3450242" y="1764088"/>
            <a:ext cx="5693758" cy="832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  <a:latin typeface="SF Compact Display Light" panose="020B0304030202060204" pitchFamily="34" charset="77"/>
              </a:rPr>
              <a:t>Structured cabling for IP network, Datacenters, Smart building</a:t>
            </a:r>
          </a:p>
          <a:p>
            <a:r>
              <a:rPr lang="fr-FR" sz="1200" dirty="0">
                <a:solidFill>
                  <a:schemeClr val="tx1"/>
                </a:solidFill>
                <a:latin typeface="SF Compact Display Light" panose="020B0304030202060204" pitchFamily="34" charset="77"/>
              </a:rPr>
              <a:t>Building </a:t>
            </a:r>
            <a:r>
              <a:rPr lang="fr-FR" sz="1200" dirty="0" err="1">
                <a:solidFill>
                  <a:schemeClr val="tx1"/>
                </a:solidFill>
                <a:latin typeface="SF Compact Display Light" panose="020B0304030202060204" pitchFamily="34" charset="77"/>
              </a:rPr>
              <a:t>security</a:t>
            </a:r>
            <a:r>
              <a:rPr lang="fr-FR" sz="1200" dirty="0">
                <a:solidFill>
                  <a:schemeClr val="tx1"/>
                </a:solidFill>
                <a:latin typeface="SF Compact Display Light" panose="020B0304030202060204" pitchFamily="34" charset="77"/>
              </a:rPr>
              <a:t> and </a:t>
            </a:r>
            <a:r>
              <a:rPr lang="fr-FR" sz="1200" dirty="0" err="1">
                <a:solidFill>
                  <a:schemeClr val="tx1"/>
                </a:solidFill>
                <a:latin typeface="SF Compact Display Light" panose="020B0304030202060204" pitchFamily="34" charset="77"/>
              </a:rPr>
              <a:t>telephone</a:t>
            </a:r>
            <a:r>
              <a:rPr lang="fr-FR" sz="1200" dirty="0">
                <a:solidFill>
                  <a:schemeClr val="tx1"/>
                </a:solidFill>
                <a:latin typeface="SF Compact Display Light" panose="020B0304030202060204" pitchFamily="34" charset="77"/>
              </a:rPr>
              <a:t>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DB83503-2759-6E44-A33C-3FFA28C63C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262" y="1954069"/>
            <a:ext cx="1112684" cy="452527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8A24D284-D92C-2247-BD8A-A580DFDD4644}"/>
              </a:ext>
            </a:extLst>
          </p:cNvPr>
          <p:cNvSpPr/>
          <p:nvPr/>
        </p:nvSpPr>
        <p:spPr>
          <a:xfrm>
            <a:off x="952104" y="2746271"/>
            <a:ext cx="2328930" cy="807042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9C27BB1-AE30-4048-9761-A7060FD913DF}"/>
              </a:ext>
            </a:extLst>
          </p:cNvPr>
          <p:cNvSpPr/>
          <p:nvPr/>
        </p:nvSpPr>
        <p:spPr>
          <a:xfrm>
            <a:off x="942842" y="3700616"/>
            <a:ext cx="2328930" cy="584775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C9FDD145-184B-EB48-9CB5-94983A4E6AB5}"/>
              </a:ext>
            </a:extLst>
          </p:cNvPr>
          <p:cNvSpPr txBox="1"/>
          <p:nvPr/>
        </p:nvSpPr>
        <p:spPr>
          <a:xfrm>
            <a:off x="1459506" y="2857403"/>
            <a:ext cx="1293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err="1">
                <a:solidFill>
                  <a:schemeClr val="bg1"/>
                </a:solidFill>
                <a:latin typeface="SF Compact Display" panose="020B0504030202060204" pitchFamily="34" charset="77"/>
                <a:cs typeface="Arial" panose="020B0604020202020204" pitchFamily="34" charset="0"/>
              </a:rPr>
              <a:t>Residential</a:t>
            </a:r>
            <a:endParaRPr lang="fr-FR" sz="1600" dirty="0">
              <a:solidFill>
                <a:schemeClr val="bg1"/>
              </a:solidFill>
              <a:latin typeface="SF Compact Display" panose="020B0504030202060204" pitchFamily="34" charset="77"/>
              <a:cs typeface="Arial" panose="020B0604020202020204" pitchFamily="34" charset="0"/>
            </a:endParaRPr>
          </a:p>
          <a:p>
            <a:pPr algn="ctr"/>
            <a:r>
              <a:rPr lang="fr-FR" sz="1600" dirty="0" err="1">
                <a:solidFill>
                  <a:schemeClr val="bg1"/>
                </a:solidFill>
                <a:latin typeface="SF Compact Display" panose="020B0504030202060204" pitchFamily="34" charset="77"/>
                <a:cs typeface="Arial" panose="020B0604020202020204" pitchFamily="34" charset="0"/>
              </a:rPr>
              <a:t>Connectivity</a:t>
            </a:r>
            <a:endParaRPr lang="fr-FR" sz="1600" dirty="0">
              <a:solidFill>
                <a:schemeClr val="bg1"/>
              </a:solidFill>
              <a:latin typeface="SF Compact Display" panose="020B0504030202060204" pitchFamily="34" charset="77"/>
              <a:cs typeface="Arial" panose="020B060402020202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4770B19C-58FB-5F45-82C2-D728F51B838E}"/>
              </a:ext>
            </a:extLst>
          </p:cNvPr>
          <p:cNvSpPr txBox="1"/>
          <p:nvPr/>
        </p:nvSpPr>
        <p:spPr>
          <a:xfrm>
            <a:off x="1314109" y="3700616"/>
            <a:ext cx="16049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SF Compact Display" panose="020B0504030202060204" pitchFamily="34" charset="77"/>
                <a:cs typeface="Arial" panose="020B0604020202020204" pitchFamily="34" charset="0"/>
              </a:rPr>
              <a:t>Building </a:t>
            </a:r>
          </a:p>
          <a:p>
            <a:pPr algn="ctr"/>
            <a:r>
              <a:rPr lang="fr-FR" sz="1600" dirty="0">
                <a:solidFill>
                  <a:schemeClr val="bg1"/>
                </a:solidFill>
                <a:latin typeface="SF Compact Display" panose="020B0504030202060204" pitchFamily="34" charset="77"/>
                <a:cs typeface="Arial" panose="020B0604020202020204" pitchFamily="34" charset="0"/>
              </a:rPr>
              <a:t>Communication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5A93BD3-4689-FB43-AD47-713F5C4956D0}"/>
              </a:ext>
            </a:extLst>
          </p:cNvPr>
          <p:cNvSpPr/>
          <p:nvPr/>
        </p:nvSpPr>
        <p:spPr>
          <a:xfrm>
            <a:off x="3450242" y="2746271"/>
            <a:ext cx="5693758" cy="8070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 err="1">
                <a:solidFill>
                  <a:schemeClr val="tx1"/>
                </a:solidFill>
                <a:latin typeface="SF Compact Display Light" panose="020B0304030202060204" pitchFamily="34" charset="77"/>
              </a:rPr>
              <a:t>Residential</a:t>
            </a:r>
            <a:r>
              <a:rPr lang="fr-FR" sz="1200" dirty="0">
                <a:solidFill>
                  <a:schemeClr val="tx1"/>
                </a:solidFill>
                <a:latin typeface="SF Compact Display Light" panose="020B0304030202060204" pitchFamily="34" charset="77"/>
              </a:rPr>
              <a:t> Cabling</a:t>
            </a:r>
          </a:p>
          <a:p>
            <a:r>
              <a:rPr lang="fr-FR" sz="1200" dirty="0">
                <a:solidFill>
                  <a:schemeClr val="tx1"/>
                </a:solidFill>
                <a:latin typeface="SF Compact Display Light" panose="020B0304030202060204" pitchFamily="34" charset="77"/>
              </a:rPr>
              <a:t>TV distribution solutions</a:t>
            </a:r>
          </a:p>
          <a:p>
            <a:r>
              <a:rPr lang="fr-FR" sz="1200" dirty="0">
                <a:solidFill>
                  <a:schemeClr val="tx1"/>
                </a:solidFill>
                <a:latin typeface="SF Compact Display Light" panose="020B0304030202060204" pitchFamily="34" charset="77"/>
              </a:rPr>
              <a:t>FTTH in-building </a:t>
            </a:r>
            <a:r>
              <a:rPr lang="fr-FR" sz="1200" dirty="0" err="1">
                <a:solidFill>
                  <a:schemeClr val="tx1"/>
                </a:solidFill>
                <a:latin typeface="SF Compact Display Light" panose="020B0304030202060204" pitchFamily="34" charset="77"/>
              </a:rPr>
              <a:t>cabling</a:t>
            </a:r>
            <a:endParaRPr lang="fr-FR" sz="1200" dirty="0">
              <a:solidFill>
                <a:schemeClr val="tx1"/>
              </a:solidFill>
              <a:latin typeface="SF Compact Display Light" panose="020B0304030202060204" pitchFamily="34" charset="77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269BA8-A2AA-2745-B307-1E3C7D72DA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262" y="2957306"/>
            <a:ext cx="1180146" cy="384967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0E43B84E-8CDA-1E48-BF52-47E20887E5CE}"/>
              </a:ext>
            </a:extLst>
          </p:cNvPr>
          <p:cNvSpPr/>
          <p:nvPr/>
        </p:nvSpPr>
        <p:spPr>
          <a:xfrm>
            <a:off x="3450242" y="3701757"/>
            <a:ext cx="5693758" cy="583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  <a:latin typeface="SF Compact Display Light" panose="020B0304030202060204" pitchFamily="34" charset="77"/>
              </a:rPr>
              <a:t>Public </a:t>
            </a:r>
            <a:r>
              <a:rPr lang="fr-FR" sz="1200" dirty="0" err="1">
                <a:solidFill>
                  <a:schemeClr val="tx1"/>
                </a:solidFill>
                <a:latin typeface="SF Compact Display Light" panose="020B0304030202060204" pitchFamily="34" charset="77"/>
              </a:rPr>
              <a:t>adress</a:t>
            </a:r>
            <a:r>
              <a:rPr lang="fr-FR" sz="1200" dirty="0">
                <a:solidFill>
                  <a:schemeClr val="tx1"/>
                </a:solidFill>
                <a:latin typeface="SF Compact Display Light" panose="020B0304030202060204" pitchFamily="34" charset="77"/>
              </a:rPr>
              <a:t> &amp; Security </a:t>
            </a:r>
            <a:r>
              <a:rPr lang="fr-FR" sz="1200" dirty="0" err="1">
                <a:solidFill>
                  <a:schemeClr val="tx1"/>
                </a:solidFill>
                <a:latin typeface="SF Compact Display Light" panose="020B0304030202060204" pitchFamily="34" charset="77"/>
              </a:rPr>
              <a:t>sound</a:t>
            </a:r>
            <a:r>
              <a:rPr lang="fr-FR" sz="1200" dirty="0">
                <a:solidFill>
                  <a:schemeClr val="tx1"/>
                </a:solidFill>
                <a:latin typeface="SF Compact Display Light" panose="020B0304030202060204" pitchFamily="34" charset="77"/>
              </a:rPr>
              <a:t> solutions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A685EC5-2AD5-5D4C-9DFA-21C1217F14A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262" y="3825044"/>
            <a:ext cx="1152010" cy="335917"/>
          </a:xfrm>
          <a:prstGeom prst="rect">
            <a:avLst/>
          </a:prstGeom>
        </p:spPr>
      </p:pic>
      <p:sp>
        <p:nvSpPr>
          <p:cNvPr id="20" name="Shape 41">
            <a:hlinkClick r:id="rId6"/>
            <a:extLst>
              <a:ext uri="{FF2B5EF4-FFF2-40B4-BE49-F238E27FC236}">
                <a16:creationId xmlns:a16="http://schemas.microsoft.com/office/drawing/2014/main" id="{D0B68D8B-3E58-9247-BA9B-9DB2D3573685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2" name="Shape 42">
            <a:hlinkClick r:id="rId7"/>
            <a:extLst>
              <a:ext uri="{FF2B5EF4-FFF2-40B4-BE49-F238E27FC236}">
                <a16:creationId xmlns:a16="http://schemas.microsoft.com/office/drawing/2014/main" id="{3CA616A9-8021-F34E-9E18-47061C36D512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3" name="Shape 43">
            <a:hlinkClick r:id="rId8"/>
            <a:extLst>
              <a:ext uri="{FF2B5EF4-FFF2-40B4-BE49-F238E27FC236}">
                <a16:creationId xmlns:a16="http://schemas.microsoft.com/office/drawing/2014/main" id="{0C6F99B2-01CC-E641-8FAA-E816AA54298A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4" name="Shape 44">
            <a:hlinkClick r:id="rId9"/>
            <a:extLst>
              <a:ext uri="{FF2B5EF4-FFF2-40B4-BE49-F238E27FC236}">
                <a16:creationId xmlns:a16="http://schemas.microsoft.com/office/drawing/2014/main" id="{6EF8659F-E8E7-A74D-9D33-64E80D54E9EE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4182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563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Businesses and brands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UNIQUE COMBINATION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739E0C-5D18-2B4D-B1D1-1D478ED353A7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of know-how and technologies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449173-31FC-9744-BF11-A437F30F398F}"/>
              </a:ext>
            </a:extLst>
          </p:cNvPr>
          <p:cNvSpPr txBox="1"/>
          <p:nvPr/>
        </p:nvSpPr>
        <p:spPr>
          <a:xfrm rot="16200000">
            <a:off x="-426613" y="2835452"/>
            <a:ext cx="1962239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Arial Black" panose="020B0604020202020204" pitchFamily="34" charset="0"/>
              </a:rPr>
              <a:t>INDUSTRY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F5C7DE-85EB-2E42-B4A4-8FD731359808}"/>
              </a:ext>
            </a:extLst>
          </p:cNvPr>
          <p:cNvSpPr/>
          <p:nvPr/>
        </p:nvSpPr>
        <p:spPr>
          <a:xfrm>
            <a:off x="945716" y="2014183"/>
            <a:ext cx="2328930" cy="1971665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619FC9-AF15-F246-8C35-753BA4282410}"/>
              </a:ext>
            </a:extLst>
          </p:cNvPr>
          <p:cNvSpPr/>
          <p:nvPr/>
        </p:nvSpPr>
        <p:spPr>
          <a:xfrm>
            <a:off x="294672" y="2014183"/>
            <a:ext cx="504038" cy="1971666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1DD20A-5A3B-994B-9534-ECAF78D24E52}"/>
              </a:ext>
            </a:extLst>
          </p:cNvPr>
          <p:cNvSpPr/>
          <p:nvPr/>
        </p:nvSpPr>
        <p:spPr>
          <a:xfrm>
            <a:off x="3450242" y="2014182"/>
            <a:ext cx="5693758" cy="19716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200" dirty="0" err="1">
                <a:solidFill>
                  <a:prstClr val="black"/>
                </a:solidFill>
                <a:latin typeface="SF Compact Display" panose="020B0504030202060204" pitchFamily="34" charset="77"/>
              </a:rPr>
              <a:t>Industrial</a:t>
            </a:r>
            <a:r>
              <a:rPr lang="fr-FR" sz="1200" dirty="0">
                <a:solidFill>
                  <a:prstClr val="black"/>
                </a:solidFill>
                <a:latin typeface="SF Compact Display" panose="020B0504030202060204" pitchFamily="34" charset="77"/>
              </a:rPr>
              <a:t> </a:t>
            </a:r>
            <a:r>
              <a:rPr lang="fr-FR" sz="1200" dirty="0" err="1">
                <a:solidFill>
                  <a:prstClr val="black"/>
                </a:solidFill>
                <a:latin typeface="SF Compact Display" panose="020B0504030202060204" pitchFamily="34" charset="77"/>
              </a:rPr>
              <a:t>environments</a:t>
            </a:r>
            <a:endParaRPr lang="fr-FR" sz="1200" dirty="0">
              <a:solidFill>
                <a:prstClr val="black"/>
              </a:solidFill>
              <a:latin typeface="SF Compact Display" panose="020B0504030202060204" pitchFamily="34" charset="77"/>
            </a:endParaRPr>
          </a:p>
          <a:p>
            <a:r>
              <a:rPr lang="fr-FR" sz="1200" dirty="0" err="1">
                <a:solidFill>
                  <a:prstClr val="black"/>
                </a:solidFill>
                <a:latin typeface="SF Compact Display Light" panose="020B0304030202060204" pitchFamily="34" charset="77"/>
              </a:rPr>
              <a:t>Special</a:t>
            </a:r>
            <a:r>
              <a:rPr lang="fr-FR" sz="1200" dirty="0">
                <a:solidFill>
                  <a:prstClr val="black"/>
                </a:solidFill>
                <a:latin typeface="SF Compact Display Light" panose="020B0304030202060204" pitchFamily="34" charset="77"/>
              </a:rPr>
              <a:t> machines, Food </a:t>
            </a:r>
            <a:r>
              <a:rPr lang="fr-FR" sz="1200" dirty="0" err="1">
                <a:solidFill>
                  <a:prstClr val="black"/>
                </a:solidFill>
                <a:latin typeface="SF Compact Display Light" panose="020B0304030202060204" pitchFamily="34" charset="77"/>
              </a:rPr>
              <a:t>industry</a:t>
            </a:r>
            <a:r>
              <a:rPr lang="fr-FR" sz="1200" dirty="0">
                <a:solidFill>
                  <a:prstClr val="black"/>
                </a:solidFill>
                <a:latin typeface="SF Compact Display Light" panose="020B0304030202060204" pitchFamily="34" charset="77"/>
              </a:rPr>
              <a:t>, Packing </a:t>
            </a:r>
            <a:r>
              <a:rPr lang="fr-FR" sz="1200" dirty="0" err="1">
                <a:solidFill>
                  <a:prstClr val="black"/>
                </a:solidFill>
                <a:latin typeface="SF Compact Display Light" panose="020B0304030202060204" pitchFamily="34" charset="77"/>
              </a:rPr>
              <a:t>industry</a:t>
            </a:r>
            <a:r>
              <a:rPr lang="fr-FR" sz="1200" dirty="0">
                <a:solidFill>
                  <a:prstClr val="black"/>
                </a:solidFill>
                <a:latin typeface="SF Compact Display Light" panose="020B0304030202060204" pitchFamily="34" charset="77"/>
              </a:rPr>
              <a:t>, Marine, </a:t>
            </a:r>
            <a:r>
              <a:rPr lang="fr-FR" sz="1200" dirty="0" err="1">
                <a:solidFill>
                  <a:prstClr val="black"/>
                </a:solidFill>
                <a:latin typeface="SF Compact Display Light" panose="020B0304030202060204" pitchFamily="34" charset="77"/>
              </a:rPr>
              <a:t>Petrochemicals</a:t>
            </a:r>
            <a:r>
              <a:rPr lang="fr-FR" sz="1200" dirty="0">
                <a:solidFill>
                  <a:prstClr val="black"/>
                </a:solidFill>
                <a:latin typeface="SF Compact Display Light" panose="020B0304030202060204" pitchFamily="34" charset="77"/>
              </a:rPr>
              <a:t>, </a:t>
            </a:r>
          </a:p>
          <a:p>
            <a:r>
              <a:rPr lang="fr-FR" sz="1200" dirty="0" err="1">
                <a:solidFill>
                  <a:prstClr val="black"/>
                </a:solidFill>
                <a:latin typeface="SF Compact Display Light" panose="020B0304030202060204" pitchFamily="34" charset="77"/>
              </a:rPr>
              <a:t>Nuclear</a:t>
            </a:r>
            <a:r>
              <a:rPr lang="fr-FR" sz="1200" dirty="0">
                <a:solidFill>
                  <a:prstClr val="black"/>
                </a:solidFill>
                <a:latin typeface="SF Compact Display Light" panose="020B0304030202060204" pitchFamily="34" charset="77"/>
              </a:rPr>
              <a:t> plant &amp; ENR…</a:t>
            </a:r>
          </a:p>
          <a:p>
            <a:pPr lvl="0"/>
            <a:endParaRPr lang="fr-FR" sz="1200" dirty="0">
              <a:solidFill>
                <a:prstClr val="black"/>
              </a:solidFill>
              <a:latin typeface="SF Compact Display Light" panose="020B0304030202060204" pitchFamily="34" charset="77"/>
            </a:endParaRPr>
          </a:p>
          <a:p>
            <a:pPr lvl="0"/>
            <a:r>
              <a:rPr lang="fr-FR" sz="1200" dirty="0" err="1">
                <a:solidFill>
                  <a:prstClr val="black"/>
                </a:solidFill>
                <a:latin typeface="SF Compact Display" panose="020B0504030202060204" pitchFamily="34" charset="77"/>
              </a:rPr>
              <a:t>Industrial</a:t>
            </a:r>
            <a:r>
              <a:rPr lang="fr-FR" sz="1200" dirty="0">
                <a:solidFill>
                  <a:prstClr val="black"/>
                </a:solidFill>
                <a:latin typeface="SF Compact Display" panose="020B0504030202060204" pitchFamily="34" charset="77"/>
              </a:rPr>
              <a:t> </a:t>
            </a:r>
            <a:r>
              <a:rPr lang="fr-FR" sz="1200" dirty="0" err="1">
                <a:solidFill>
                  <a:prstClr val="black"/>
                </a:solidFill>
                <a:latin typeface="SF Compact Display" panose="020B0504030202060204" pitchFamily="34" charset="77"/>
              </a:rPr>
              <a:t>equipments</a:t>
            </a:r>
            <a:endParaRPr lang="fr-FR" sz="1200" dirty="0">
              <a:solidFill>
                <a:prstClr val="black"/>
              </a:solidFill>
              <a:latin typeface="SF Compact Display" panose="020B0504030202060204" pitchFamily="34" charset="77"/>
            </a:endParaRPr>
          </a:p>
          <a:p>
            <a:pPr lvl="0"/>
            <a:r>
              <a:rPr lang="fr-FR" sz="1200" dirty="0">
                <a:solidFill>
                  <a:prstClr val="black"/>
                </a:solidFill>
                <a:latin typeface="SF Compact Display Light" panose="020B0304030202060204" pitchFamily="34" charset="77"/>
              </a:rPr>
              <a:t>Control </a:t>
            </a:r>
            <a:r>
              <a:rPr lang="fr-FR" sz="1200" dirty="0" err="1">
                <a:solidFill>
                  <a:prstClr val="black"/>
                </a:solidFill>
                <a:latin typeface="SF Compact Display Light" panose="020B0304030202060204" pitchFamily="34" charset="77"/>
              </a:rPr>
              <a:t>cables</a:t>
            </a:r>
            <a:r>
              <a:rPr lang="fr-FR" sz="1200" dirty="0">
                <a:solidFill>
                  <a:prstClr val="black"/>
                </a:solidFill>
                <a:latin typeface="SF Compact Display Light" panose="020B0304030202060204" pitchFamily="34" charset="77"/>
              </a:rPr>
              <a:t>, </a:t>
            </a:r>
            <a:r>
              <a:rPr lang="fr-FR" sz="1200" dirty="0" err="1">
                <a:solidFill>
                  <a:prstClr val="black"/>
                </a:solidFill>
                <a:latin typeface="SF Compact Display Light" panose="020B0304030202060204" pitchFamily="34" charset="77"/>
              </a:rPr>
              <a:t>field</a:t>
            </a:r>
            <a:r>
              <a:rPr lang="fr-FR" sz="1200" dirty="0">
                <a:solidFill>
                  <a:prstClr val="black"/>
                </a:solidFill>
                <a:latin typeface="SF Compact Display Light" panose="020B0304030202060204" pitchFamily="34" charset="77"/>
              </a:rPr>
              <a:t> bus </a:t>
            </a:r>
            <a:r>
              <a:rPr lang="fr-FR" sz="1200" dirty="0" err="1">
                <a:solidFill>
                  <a:prstClr val="black"/>
                </a:solidFill>
                <a:latin typeface="SF Compact Display Light" panose="020B0304030202060204" pitchFamily="34" charset="77"/>
              </a:rPr>
              <a:t>cables</a:t>
            </a:r>
            <a:r>
              <a:rPr lang="fr-FR" sz="1200" dirty="0">
                <a:solidFill>
                  <a:prstClr val="black"/>
                </a:solidFill>
                <a:latin typeface="SF Compact Display Light" panose="020B0304030202060204" pitchFamily="34" charset="77"/>
              </a:rPr>
              <a:t>, drag </a:t>
            </a:r>
            <a:r>
              <a:rPr lang="fr-FR" sz="1200" dirty="0" err="1">
                <a:solidFill>
                  <a:prstClr val="black"/>
                </a:solidFill>
                <a:latin typeface="SF Compact Display Light" panose="020B0304030202060204" pitchFamily="34" charset="77"/>
              </a:rPr>
              <a:t>chain</a:t>
            </a:r>
            <a:r>
              <a:rPr lang="fr-FR" sz="1200" dirty="0">
                <a:solidFill>
                  <a:prstClr val="black"/>
                </a:solidFill>
                <a:latin typeface="SF Compact Display Light" panose="020B0304030202060204" pitchFamily="34" charset="77"/>
              </a:rPr>
              <a:t> </a:t>
            </a:r>
            <a:r>
              <a:rPr lang="fr-FR" sz="1200" dirty="0" err="1">
                <a:solidFill>
                  <a:prstClr val="black"/>
                </a:solidFill>
                <a:latin typeface="SF Compact Display Light" panose="020B0304030202060204" pitchFamily="34" charset="77"/>
              </a:rPr>
              <a:t>cables</a:t>
            </a:r>
            <a:r>
              <a:rPr lang="fr-FR" sz="1200" dirty="0">
                <a:solidFill>
                  <a:prstClr val="black"/>
                </a:solidFill>
                <a:latin typeface="SF Compact Display Light" panose="020B0304030202060204" pitchFamily="34" charset="77"/>
              </a:rPr>
              <a:t>, Instrumentation…</a:t>
            </a:r>
          </a:p>
          <a:p>
            <a:pPr lvl="0"/>
            <a:endParaRPr lang="fr-FR" sz="1200" dirty="0">
              <a:solidFill>
                <a:prstClr val="black"/>
              </a:solidFill>
              <a:latin typeface="SF Compact Display Light" panose="020B0304030202060204" pitchFamily="34" charset="77"/>
            </a:endParaRPr>
          </a:p>
          <a:p>
            <a:pPr lvl="0"/>
            <a:r>
              <a:rPr lang="fr-FR" sz="1200" dirty="0" err="1">
                <a:solidFill>
                  <a:prstClr val="black"/>
                </a:solidFill>
                <a:latin typeface="SF Compact Display" panose="020B0504030202060204" pitchFamily="34" charset="77"/>
              </a:rPr>
              <a:t>Industry</a:t>
            </a:r>
            <a:r>
              <a:rPr lang="fr-FR" sz="1200" dirty="0">
                <a:solidFill>
                  <a:prstClr val="black"/>
                </a:solidFill>
                <a:latin typeface="SF Compact Display" panose="020B0504030202060204" pitchFamily="34" charset="77"/>
              </a:rPr>
              <a:t> 4.0 </a:t>
            </a:r>
          </a:p>
          <a:p>
            <a:r>
              <a:rPr lang="fr-FR" sz="1200" dirty="0" err="1">
                <a:solidFill>
                  <a:prstClr val="black"/>
                </a:solidFill>
                <a:latin typeface="SF Compact Display Light" panose="020B0304030202060204" pitchFamily="34" charset="77"/>
              </a:rPr>
              <a:t>Interconnected</a:t>
            </a:r>
            <a:r>
              <a:rPr lang="fr-FR" sz="1200" dirty="0">
                <a:solidFill>
                  <a:prstClr val="black"/>
                </a:solidFill>
                <a:latin typeface="SF Compact Display Light" panose="020B0304030202060204" pitchFamily="34" charset="77"/>
              </a:rPr>
              <a:t> global solution (automation and </a:t>
            </a:r>
            <a:r>
              <a:rPr lang="fr-FR" sz="1200" dirty="0" err="1">
                <a:solidFill>
                  <a:prstClr val="black"/>
                </a:solidFill>
                <a:latin typeface="SF Compact Display Light" panose="020B0304030202060204" pitchFamily="34" charset="77"/>
              </a:rPr>
              <a:t>robotization</a:t>
            </a:r>
            <a:r>
              <a:rPr lang="fr-FR" sz="1200" dirty="0">
                <a:solidFill>
                  <a:prstClr val="black"/>
                </a:solidFill>
                <a:latin typeface="SF Compact Display Light" panose="020B0304030202060204" pitchFamily="34" charset="77"/>
              </a:rPr>
              <a:t>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AB817C8-AE63-AD40-B7C1-B1EF2F5F1F92}"/>
              </a:ext>
            </a:extLst>
          </p:cNvPr>
          <p:cNvSpPr txBox="1"/>
          <p:nvPr/>
        </p:nvSpPr>
        <p:spPr>
          <a:xfrm>
            <a:off x="1073307" y="2332488"/>
            <a:ext cx="2102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600" dirty="0" err="1">
                <a:solidFill>
                  <a:prstClr val="white"/>
                </a:solidFill>
                <a:latin typeface="SF Compact Display" panose="020B0504030202060204" pitchFamily="34" charset="77"/>
                <a:cs typeface="Arial" panose="020B0604020202020204" pitchFamily="34" charset="0"/>
              </a:rPr>
              <a:t>Industrial</a:t>
            </a:r>
            <a:r>
              <a:rPr lang="fr-FR" sz="1600" dirty="0">
                <a:solidFill>
                  <a:prstClr val="white"/>
                </a:solidFill>
                <a:latin typeface="SF Compact Display" panose="020B0504030202060204" pitchFamily="34" charset="77"/>
                <a:cs typeface="Arial" panose="020B0604020202020204" pitchFamily="34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" panose="020B0504030202060204" pitchFamily="34" charset="77"/>
                <a:cs typeface="Arial" panose="020B0604020202020204" pitchFamily="34" charset="0"/>
              </a:rPr>
              <a:t>cabling</a:t>
            </a:r>
            <a:r>
              <a:rPr lang="fr-FR" sz="1600" dirty="0">
                <a:solidFill>
                  <a:prstClr val="white"/>
                </a:solidFill>
                <a:latin typeface="SF Compact Display" panose="020B0504030202060204" pitchFamily="34" charset="77"/>
                <a:cs typeface="Arial" panose="020B0604020202020204" pitchFamily="34" charset="0"/>
              </a:rPr>
              <a:t> solutions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863C99F-B5B9-AB4B-86AC-8C9EB40966E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440" y="3114695"/>
            <a:ext cx="901191" cy="559205"/>
          </a:xfrm>
          <a:prstGeom prst="rect">
            <a:avLst/>
          </a:prstGeom>
        </p:spPr>
      </p:pic>
      <p:sp>
        <p:nvSpPr>
          <p:cNvPr id="11" name="Shape 41">
            <a:hlinkClick r:id="rId4"/>
            <a:extLst>
              <a:ext uri="{FF2B5EF4-FFF2-40B4-BE49-F238E27FC236}">
                <a16:creationId xmlns:a16="http://schemas.microsoft.com/office/drawing/2014/main" id="{461E5921-5B55-AA44-8042-96DE77DDEEB9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2" name="Shape 42">
            <a:hlinkClick r:id="rId5"/>
            <a:extLst>
              <a:ext uri="{FF2B5EF4-FFF2-40B4-BE49-F238E27FC236}">
                <a16:creationId xmlns:a16="http://schemas.microsoft.com/office/drawing/2014/main" id="{9302EDFD-DFFE-F14B-BBBC-23170C05B750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4" name="Shape 43">
            <a:hlinkClick r:id="rId6"/>
            <a:extLst>
              <a:ext uri="{FF2B5EF4-FFF2-40B4-BE49-F238E27FC236}">
                <a16:creationId xmlns:a16="http://schemas.microsoft.com/office/drawing/2014/main" id="{9F11FA11-C2CD-144C-88AB-DC0571FC1638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5" name="Shape 44">
            <a:hlinkClick r:id="rId7"/>
            <a:extLst>
              <a:ext uri="{FF2B5EF4-FFF2-40B4-BE49-F238E27FC236}">
                <a16:creationId xmlns:a16="http://schemas.microsoft.com/office/drawing/2014/main" id="{2AD77DD2-D7D8-6548-B59F-A2B89AE0BE3E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5772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623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Businesses and brands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UNIQUE COMBINATION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739E0C-5D18-2B4D-B1D1-1D478ED353A7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of know-how and technologies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449173-31FC-9744-BF11-A437F30F398F}"/>
              </a:ext>
            </a:extLst>
          </p:cNvPr>
          <p:cNvSpPr txBox="1"/>
          <p:nvPr/>
        </p:nvSpPr>
        <p:spPr>
          <a:xfrm rot="16200000">
            <a:off x="-141583" y="2684819"/>
            <a:ext cx="1596527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12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  <a:cs typeface="Arial Black" panose="020B0604020202020204" pitchFamily="34" charset="0"/>
              </a:rPr>
              <a:t>LIVE</a:t>
            </a:r>
          </a:p>
          <a:p>
            <a:pPr lvl="0" algn="ctr"/>
            <a:r>
              <a:rPr lang="fr-FR" sz="12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  <a:cs typeface="Arial Black" panose="020B0604020202020204" pitchFamily="34" charset="0"/>
              </a:rPr>
              <a:t>A/V BROADCAST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F5C7DE-85EB-2E42-B4A4-8FD731359808}"/>
              </a:ext>
            </a:extLst>
          </p:cNvPr>
          <p:cNvSpPr/>
          <p:nvPr/>
        </p:nvSpPr>
        <p:spPr>
          <a:xfrm>
            <a:off x="1156733" y="2107963"/>
            <a:ext cx="2328930" cy="1596525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619FC9-AF15-F246-8C35-753BA4282410}"/>
              </a:ext>
            </a:extLst>
          </p:cNvPr>
          <p:cNvSpPr/>
          <p:nvPr/>
        </p:nvSpPr>
        <p:spPr>
          <a:xfrm>
            <a:off x="362602" y="2117388"/>
            <a:ext cx="644313" cy="1596526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1DD20A-5A3B-994B-9534-ECAF78D24E52}"/>
              </a:ext>
            </a:extLst>
          </p:cNvPr>
          <p:cNvSpPr/>
          <p:nvPr/>
        </p:nvSpPr>
        <p:spPr>
          <a:xfrm>
            <a:off x="3661259" y="2107962"/>
            <a:ext cx="5482741" cy="1596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200" dirty="0">
                <a:solidFill>
                  <a:prstClr val="black"/>
                </a:solidFill>
                <a:latin typeface="SF Compact Display" panose="020B0504030202060204" pitchFamily="34" charset="77"/>
              </a:rPr>
              <a:t>Entertainment</a:t>
            </a:r>
          </a:p>
          <a:p>
            <a:pPr lvl="0"/>
            <a:r>
              <a:rPr lang="fr-FR" sz="1200" dirty="0" err="1">
                <a:solidFill>
                  <a:prstClr val="black"/>
                </a:solidFill>
                <a:latin typeface="SF Compact Display" panose="020B0504030202060204" pitchFamily="34" charset="77"/>
              </a:rPr>
              <a:t>Regies</a:t>
            </a:r>
            <a:endParaRPr lang="fr-FR" sz="1200" dirty="0">
              <a:solidFill>
                <a:prstClr val="black"/>
              </a:solidFill>
              <a:latin typeface="SF Compact Display" panose="020B0504030202060204" pitchFamily="34" charset="77"/>
            </a:endParaRPr>
          </a:p>
          <a:p>
            <a:pPr lvl="0"/>
            <a:r>
              <a:rPr lang="fr-FR" sz="1200" dirty="0">
                <a:solidFill>
                  <a:prstClr val="black"/>
                </a:solidFill>
                <a:latin typeface="SF Compact Display" panose="020B0504030202060204" pitchFamily="34" charset="77"/>
              </a:rPr>
              <a:t>Studios</a:t>
            </a:r>
          </a:p>
          <a:p>
            <a:pPr lvl="0"/>
            <a:r>
              <a:rPr lang="fr-FR" sz="1200" dirty="0">
                <a:solidFill>
                  <a:prstClr val="black"/>
                </a:solidFill>
                <a:latin typeface="SF Compact Display" panose="020B0504030202060204" pitchFamily="34" charset="77"/>
              </a:rPr>
              <a:t>Meeting &amp; </a:t>
            </a:r>
            <a:r>
              <a:rPr lang="fr-FR" sz="1200" dirty="0" err="1">
                <a:solidFill>
                  <a:prstClr val="black"/>
                </a:solidFill>
                <a:latin typeface="SF Compact Display" panose="020B0504030202060204" pitchFamily="34" charset="77"/>
              </a:rPr>
              <a:t>Conference</a:t>
            </a:r>
            <a:r>
              <a:rPr lang="fr-FR" sz="1200" dirty="0">
                <a:solidFill>
                  <a:prstClr val="black"/>
                </a:solidFill>
                <a:latin typeface="SF Compact Display" panose="020B0504030202060204" pitchFamily="34" charset="77"/>
              </a:rPr>
              <a:t> </a:t>
            </a:r>
            <a:r>
              <a:rPr lang="fr-FR" sz="1200" dirty="0" err="1">
                <a:solidFill>
                  <a:prstClr val="black"/>
                </a:solidFill>
                <a:latin typeface="SF Compact Display" panose="020B0504030202060204" pitchFamily="34" charset="77"/>
              </a:rPr>
              <a:t>Rooms</a:t>
            </a:r>
            <a:r>
              <a:rPr lang="fr-FR" sz="1200" dirty="0">
                <a:solidFill>
                  <a:prstClr val="black"/>
                </a:solidFill>
                <a:latin typeface="SF Compact Display" panose="020B0504030202060204" pitchFamily="34" charset="77"/>
              </a:rPr>
              <a:t>…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AB817C8-AE63-AD40-B7C1-B1EF2F5F1F92}"/>
              </a:ext>
            </a:extLst>
          </p:cNvPr>
          <p:cNvSpPr txBox="1"/>
          <p:nvPr/>
        </p:nvSpPr>
        <p:spPr>
          <a:xfrm>
            <a:off x="1233508" y="2490725"/>
            <a:ext cx="2102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600" dirty="0" err="1">
                <a:solidFill>
                  <a:prstClr val="white"/>
                </a:solidFill>
                <a:latin typeface="SF Compact Display" panose="020B0504030202060204" pitchFamily="34" charset="77"/>
                <a:cs typeface="Arial" panose="020B0604020202020204" pitchFamily="34" charset="0"/>
              </a:rPr>
              <a:t>Cabling</a:t>
            </a:r>
            <a:r>
              <a:rPr lang="fr-FR" sz="1600" dirty="0">
                <a:solidFill>
                  <a:prstClr val="white"/>
                </a:solidFill>
                <a:latin typeface="SF Compact Display" panose="020B0504030202060204" pitchFamily="34" charset="77"/>
                <a:cs typeface="Arial" panose="020B0604020202020204" pitchFamily="34" charset="0"/>
              </a:rPr>
              <a:t> solutions for Live and </a:t>
            </a:r>
            <a:r>
              <a:rPr lang="fr-FR" sz="1600" dirty="0" err="1">
                <a:solidFill>
                  <a:prstClr val="white"/>
                </a:solidFill>
                <a:latin typeface="SF Compact Display" panose="020B0504030202060204" pitchFamily="34" charset="77"/>
                <a:cs typeface="Arial" panose="020B0604020202020204" pitchFamily="34" charset="0"/>
              </a:rPr>
              <a:t>audiovisual</a:t>
            </a:r>
            <a:endParaRPr lang="fr-FR" sz="1600" dirty="0">
              <a:solidFill>
                <a:prstClr val="white"/>
              </a:solidFill>
              <a:latin typeface="SF Compact Display" panose="020B0504030202060204" pitchFamily="34" charset="77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66847DD-AB04-B744-A43E-22ECFE3858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1296" y="2621881"/>
            <a:ext cx="1481292" cy="568686"/>
          </a:xfrm>
          <a:prstGeom prst="rect">
            <a:avLst/>
          </a:prstGeom>
        </p:spPr>
      </p:pic>
      <p:sp>
        <p:nvSpPr>
          <p:cNvPr id="11" name="Shape 41">
            <a:hlinkClick r:id="rId4"/>
            <a:extLst>
              <a:ext uri="{FF2B5EF4-FFF2-40B4-BE49-F238E27FC236}">
                <a16:creationId xmlns:a16="http://schemas.microsoft.com/office/drawing/2014/main" id="{1382DCB8-F7C6-3E42-B82B-87F68CBE8A43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2" name="Shape 42">
            <a:hlinkClick r:id="rId5"/>
            <a:extLst>
              <a:ext uri="{FF2B5EF4-FFF2-40B4-BE49-F238E27FC236}">
                <a16:creationId xmlns:a16="http://schemas.microsoft.com/office/drawing/2014/main" id="{808A33BC-AA20-DE4A-AB0A-AE79652FA579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4" name="Shape 43">
            <a:hlinkClick r:id="rId6"/>
            <a:extLst>
              <a:ext uri="{FF2B5EF4-FFF2-40B4-BE49-F238E27FC236}">
                <a16:creationId xmlns:a16="http://schemas.microsoft.com/office/drawing/2014/main" id="{0F16DF01-1C3C-F042-B7AB-ED4C3E4BDECB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5" name="Shape 44">
            <a:hlinkClick r:id="rId7"/>
            <a:extLst>
              <a:ext uri="{FF2B5EF4-FFF2-40B4-BE49-F238E27FC236}">
                <a16:creationId xmlns:a16="http://schemas.microsoft.com/office/drawing/2014/main" id="{291DA460-89ED-4F45-B7B3-75063D015673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028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837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739E0C-5D18-2B4D-B1D1-1D478ED353A7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Smart Building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74F37E-00FE-3647-B57E-EBD150C5C4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6202" y="2305433"/>
            <a:ext cx="2139305" cy="869561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43DCEA2-E330-B842-9A52-80296810C802}"/>
              </a:ext>
            </a:extLst>
          </p:cNvPr>
          <p:cNvSpPr txBox="1"/>
          <p:nvPr/>
        </p:nvSpPr>
        <p:spPr>
          <a:xfrm>
            <a:off x="1709013" y="3251939"/>
            <a:ext cx="290912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6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STRUCTURED</a:t>
            </a:r>
          </a:p>
          <a:p>
            <a:pPr lvl="0"/>
            <a:r>
              <a:rPr lang="fr-FR" sz="185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CABLING SYSTEMS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728F8FF-076C-4C42-AFF5-2912663F11A2}"/>
              </a:ext>
            </a:extLst>
          </p:cNvPr>
          <p:cNvSpPr txBox="1"/>
          <p:nvPr/>
        </p:nvSpPr>
        <p:spPr>
          <a:xfrm>
            <a:off x="4696208" y="2094186"/>
            <a:ext cx="4212771" cy="189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Copper solutions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Optical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fiber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solutions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Cabinets and racks solutions</a:t>
            </a:r>
          </a:p>
          <a:p>
            <a:pPr>
              <a:lnSpc>
                <a:spcPct val="150000"/>
              </a:lnSpc>
            </a:pP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Radiofrequency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cabling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solutions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Security </a:t>
            </a:r>
            <a:r>
              <a:rPr lang="fr-FR" sz="1600" dirty="0" err="1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cabling</a:t>
            </a:r>
            <a:r>
              <a:rPr lang="fr-FR" sz="1600" dirty="0">
                <a:solidFill>
                  <a:schemeClr val="bg1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solutions</a:t>
            </a:r>
          </a:p>
        </p:txBody>
      </p:sp>
      <p:sp>
        <p:nvSpPr>
          <p:cNvPr id="8" name="Shape 41">
            <a:hlinkClick r:id="rId4"/>
            <a:extLst>
              <a:ext uri="{FF2B5EF4-FFF2-40B4-BE49-F238E27FC236}">
                <a16:creationId xmlns:a16="http://schemas.microsoft.com/office/drawing/2014/main" id="{539CE578-D434-2C4A-84B6-9B15BAB4A2BA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0" name="Shape 42">
            <a:hlinkClick r:id="rId5"/>
            <a:extLst>
              <a:ext uri="{FF2B5EF4-FFF2-40B4-BE49-F238E27FC236}">
                <a16:creationId xmlns:a16="http://schemas.microsoft.com/office/drawing/2014/main" id="{469C1EDF-57EF-5C48-BE51-7F617A6AD86F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1" name="Shape 43">
            <a:hlinkClick r:id="rId6"/>
            <a:extLst>
              <a:ext uri="{FF2B5EF4-FFF2-40B4-BE49-F238E27FC236}">
                <a16:creationId xmlns:a16="http://schemas.microsoft.com/office/drawing/2014/main" id="{E413B1B1-F219-A14A-BA8E-ABD535E99874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2" name="Shape 44">
            <a:hlinkClick r:id="rId7"/>
            <a:extLst>
              <a:ext uri="{FF2B5EF4-FFF2-40B4-BE49-F238E27FC236}">
                <a16:creationId xmlns:a16="http://schemas.microsoft.com/office/drawing/2014/main" id="{2D17E7E9-1177-3C44-996B-9116284B9C99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03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837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74F37E-00FE-3647-B57E-EBD150C5C4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955" y="989448"/>
            <a:ext cx="1174282" cy="47730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43DCEA2-E330-B842-9A52-80296810C802}"/>
              </a:ext>
            </a:extLst>
          </p:cNvPr>
          <p:cNvSpPr txBox="1"/>
          <p:nvPr/>
        </p:nvSpPr>
        <p:spPr>
          <a:xfrm>
            <a:off x="4654886" y="945646"/>
            <a:ext cx="128796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713232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COPPER</a:t>
            </a:r>
          </a:p>
          <a:p>
            <a:pPr marL="0" marR="0" lvl="0" indent="0" defTabSz="713232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SOLUTIONS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089046-2D9F-C049-901D-198264CB9F4C}"/>
              </a:ext>
            </a:extLst>
          </p:cNvPr>
          <p:cNvSpPr/>
          <p:nvPr/>
        </p:nvSpPr>
        <p:spPr>
          <a:xfrm>
            <a:off x="0" y="1709837"/>
            <a:ext cx="2630535" cy="279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6D434E-6872-DC4B-B038-257E6063BA74}"/>
              </a:ext>
            </a:extLst>
          </p:cNvPr>
          <p:cNvSpPr txBox="1"/>
          <p:nvPr/>
        </p:nvSpPr>
        <p:spPr>
          <a:xfrm>
            <a:off x="2799024" y="1856104"/>
            <a:ext cx="2657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CABLES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BBA6FB1-82DE-DD46-A564-13179EEEBAEB}"/>
              </a:ext>
            </a:extLst>
          </p:cNvPr>
          <p:cNvSpPr txBox="1"/>
          <p:nvPr/>
        </p:nvSpPr>
        <p:spPr>
          <a:xfrm>
            <a:off x="2808261" y="2192232"/>
            <a:ext cx="18558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fr-FR" sz="1400" dirty="0"/>
              <a:t>CAT5E - CAT8</a:t>
            </a:r>
          </a:p>
          <a:p>
            <a:pPr>
              <a:lnSpc>
                <a:spcPct val="150000"/>
              </a:lnSpc>
            </a:pPr>
            <a:r>
              <a:rPr lang="fr-FR" sz="1400" dirty="0" err="1"/>
              <a:t>Telephone</a:t>
            </a:r>
            <a:endParaRPr lang="fr-FR" sz="1400" dirty="0"/>
          </a:p>
          <a:p>
            <a:pPr>
              <a:lnSpc>
                <a:spcPct val="150000"/>
              </a:lnSpc>
            </a:pPr>
            <a:r>
              <a:rPr lang="fr-FR" sz="1400" dirty="0" err="1"/>
              <a:t>Fire</a:t>
            </a:r>
            <a:r>
              <a:rPr lang="fr-FR" sz="1400" dirty="0"/>
              <a:t> </a:t>
            </a:r>
            <a:r>
              <a:rPr lang="fr-FR" sz="1400" dirty="0" err="1"/>
              <a:t>resistance</a:t>
            </a:r>
            <a:endParaRPr lang="fr-FR" sz="1400" dirty="0"/>
          </a:p>
          <a:p>
            <a:pPr>
              <a:lnSpc>
                <a:spcPct val="150000"/>
              </a:lnSpc>
            </a:pPr>
            <a:r>
              <a:rPr lang="fr-FR" sz="1400" dirty="0" err="1"/>
              <a:t>Alarm</a:t>
            </a:r>
            <a:endParaRPr lang="fr-FR" sz="1400" dirty="0"/>
          </a:p>
          <a:p>
            <a:pPr>
              <a:lnSpc>
                <a:spcPct val="150000"/>
              </a:lnSpc>
            </a:pPr>
            <a:r>
              <a:rPr lang="fr-FR" sz="1400" dirty="0" err="1"/>
              <a:t>Coaxials</a:t>
            </a:r>
            <a:endParaRPr lang="fr-FR" sz="1400" dirty="0"/>
          </a:p>
          <a:p>
            <a:pPr>
              <a:lnSpc>
                <a:spcPct val="150000"/>
              </a:lnSpc>
            </a:pPr>
            <a:r>
              <a:rPr lang="fr-FR" sz="1400" dirty="0"/>
              <a:t>Smart metering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6090D-6544-8C44-94C9-5DCF818D8E39}"/>
              </a:ext>
            </a:extLst>
          </p:cNvPr>
          <p:cNvSpPr/>
          <p:nvPr/>
        </p:nvSpPr>
        <p:spPr>
          <a:xfrm>
            <a:off x="2746015" y="1709837"/>
            <a:ext cx="1908871" cy="2794348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D3765CD-55B5-AD46-8D10-5F15DD6E709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068941"/>
            <a:ext cx="2086610" cy="399653"/>
          </a:xfrm>
          <a:prstGeom prst="rect">
            <a:avLst/>
          </a:prstGeom>
        </p:spPr>
      </p:pic>
      <p:pic>
        <p:nvPicPr>
          <p:cNvPr id="18" name="Image 17" descr="VG200P4.jpg">
            <a:extLst>
              <a:ext uri="{FF2B5EF4-FFF2-40B4-BE49-F238E27FC236}">
                <a16:creationId xmlns:a16="http://schemas.microsoft.com/office/drawing/2014/main" id="{9D699994-F117-3E4E-B0C7-8A6253422CC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23445">
            <a:off x="-30116" y="2000738"/>
            <a:ext cx="1980850" cy="102169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BB9B428-672A-A84B-85DF-98DEE913DA0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913579"/>
            <a:ext cx="2065586" cy="608098"/>
          </a:xfrm>
          <a:prstGeom prst="rect">
            <a:avLst/>
          </a:prstGeom>
        </p:spPr>
      </p:pic>
      <p:pic>
        <p:nvPicPr>
          <p:cNvPr id="14" name="Image 13" descr="SF20004SH.jpg">
            <a:extLst>
              <a:ext uri="{FF2B5EF4-FFF2-40B4-BE49-F238E27FC236}">
                <a16:creationId xmlns:a16="http://schemas.microsoft.com/office/drawing/2014/main" id="{7AA67025-3FB6-3B43-BC98-3763CF06498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063" y="1761042"/>
            <a:ext cx="1947199" cy="54426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FBC1B8F-F9D5-FC45-893A-35D0A7101E0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3353"/>
            <a:ext cx="2175679" cy="68146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BA92F96-9D15-B140-9B4F-22361EA983BC}"/>
              </a:ext>
            </a:extLst>
          </p:cNvPr>
          <p:cNvSpPr txBox="1"/>
          <p:nvPr/>
        </p:nvSpPr>
        <p:spPr>
          <a:xfrm>
            <a:off x="7578851" y="2239708"/>
            <a:ext cx="1855863" cy="1347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fr-FR" sz="1400" dirty="0"/>
              <a:t>RJ45 </a:t>
            </a:r>
            <a:r>
              <a:rPr lang="fr-FR" sz="1400" dirty="0" err="1"/>
              <a:t>connectors</a:t>
            </a:r>
            <a:endParaRPr lang="fr-FR" sz="1400" dirty="0"/>
          </a:p>
          <a:p>
            <a:pPr>
              <a:lnSpc>
                <a:spcPct val="150000"/>
              </a:lnSpc>
            </a:pPr>
            <a:r>
              <a:rPr lang="fr-FR" sz="1400" dirty="0"/>
              <a:t>19’’ patch panel</a:t>
            </a:r>
          </a:p>
          <a:p>
            <a:pPr>
              <a:lnSpc>
                <a:spcPct val="150000"/>
              </a:lnSpc>
            </a:pPr>
            <a:r>
              <a:rPr lang="fr-FR" sz="1400" dirty="0" err="1"/>
              <a:t>Faceplates</a:t>
            </a:r>
            <a:endParaRPr lang="fr-FR" sz="1400" dirty="0"/>
          </a:p>
          <a:p>
            <a:pPr>
              <a:lnSpc>
                <a:spcPct val="150000"/>
              </a:lnSpc>
            </a:pPr>
            <a:r>
              <a:rPr lang="fr-FR" sz="1400" dirty="0"/>
              <a:t>RJ45 </a:t>
            </a:r>
            <a:r>
              <a:rPr lang="fr-FR" sz="1400" dirty="0" err="1"/>
              <a:t>patchcords</a:t>
            </a:r>
            <a:endParaRPr lang="fr-FR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B9979C-5BBB-614E-8361-810BFFA33591}"/>
              </a:ext>
            </a:extLst>
          </p:cNvPr>
          <p:cNvSpPr/>
          <p:nvPr/>
        </p:nvSpPr>
        <p:spPr>
          <a:xfrm>
            <a:off x="7523803" y="1709835"/>
            <a:ext cx="1908871" cy="2794349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8D3A3D1-3E8B-1B46-B396-5FCE50B45B28}"/>
              </a:ext>
            </a:extLst>
          </p:cNvPr>
          <p:cNvSpPr txBox="1"/>
          <p:nvPr/>
        </p:nvSpPr>
        <p:spPr>
          <a:xfrm>
            <a:off x="7522932" y="1856104"/>
            <a:ext cx="2657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CONNECTIQUE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69727F-0055-9944-9727-50A75E20BFF3}"/>
              </a:ext>
            </a:extLst>
          </p:cNvPr>
          <p:cNvSpPr/>
          <p:nvPr/>
        </p:nvSpPr>
        <p:spPr>
          <a:xfrm>
            <a:off x="4792455" y="1709837"/>
            <a:ext cx="2611519" cy="279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 descr="Panneau 14.jpg">
            <a:extLst>
              <a:ext uri="{FF2B5EF4-FFF2-40B4-BE49-F238E27FC236}">
                <a16:creationId xmlns:a16="http://schemas.microsoft.com/office/drawing/2014/main" id="{79C8FA75-5FAB-5D4B-86B9-8BD9854DAD9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146287" y="1758139"/>
            <a:ext cx="2129179" cy="1324710"/>
          </a:xfrm>
          <a:prstGeom prst="rect">
            <a:avLst/>
          </a:prstGeom>
        </p:spPr>
      </p:pic>
      <p:pic>
        <p:nvPicPr>
          <p:cNvPr id="26" name="Image 25" descr="CORD6AS1MSH.jpg">
            <a:extLst>
              <a:ext uri="{FF2B5EF4-FFF2-40B4-BE49-F238E27FC236}">
                <a16:creationId xmlns:a16="http://schemas.microsoft.com/office/drawing/2014/main" id="{51094A76-A125-2540-A60C-3713BB4EC85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1660" y="3082441"/>
            <a:ext cx="1097035" cy="652418"/>
          </a:xfrm>
          <a:prstGeom prst="rect">
            <a:avLst/>
          </a:prstGeom>
        </p:spPr>
      </p:pic>
      <p:pic>
        <p:nvPicPr>
          <p:cNvPr id="27" name="Image 26" descr="Plastron 20.jpg">
            <a:extLst>
              <a:ext uri="{FF2B5EF4-FFF2-40B4-BE49-F238E27FC236}">
                <a16:creationId xmlns:a16="http://schemas.microsoft.com/office/drawing/2014/main" id="{91B33675-9049-A441-87AE-8E8D44399A5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4087" y="2599986"/>
            <a:ext cx="539951" cy="676302"/>
          </a:xfrm>
          <a:prstGeom prst="rect">
            <a:avLst/>
          </a:prstGeom>
        </p:spPr>
      </p:pic>
      <p:pic>
        <p:nvPicPr>
          <p:cNvPr id="28" name="Image 27" descr="1.1.png">
            <a:extLst>
              <a:ext uri="{FF2B5EF4-FFF2-40B4-BE49-F238E27FC236}">
                <a16:creationId xmlns:a16="http://schemas.microsoft.com/office/drawing/2014/main" id="{B09C4262-1147-A94F-85ED-0D6F9B4C86F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8843" y="3799486"/>
            <a:ext cx="684613" cy="64211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CEF855A-DE2E-734E-8A89-5708B7A7CF34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279" y="3850390"/>
            <a:ext cx="677272" cy="580661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057D29-3770-0640-951D-4405E172B07D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7256" y="3869055"/>
            <a:ext cx="699095" cy="599371"/>
          </a:xfrm>
          <a:prstGeom prst="rect">
            <a:avLst/>
          </a:prstGeom>
        </p:spPr>
      </p:pic>
      <p:sp>
        <p:nvSpPr>
          <p:cNvPr id="29" name="Shape 41">
            <a:hlinkClick r:id="rId15"/>
            <a:extLst>
              <a:ext uri="{FF2B5EF4-FFF2-40B4-BE49-F238E27FC236}">
                <a16:creationId xmlns:a16="http://schemas.microsoft.com/office/drawing/2014/main" id="{BDB43995-19D9-4143-926F-81A41CA39D59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0" name="Shape 42">
            <a:hlinkClick r:id="rId16"/>
            <a:extLst>
              <a:ext uri="{FF2B5EF4-FFF2-40B4-BE49-F238E27FC236}">
                <a16:creationId xmlns:a16="http://schemas.microsoft.com/office/drawing/2014/main" id="{82DF1E8A-433E-4B40-8D92-40C1F681ED21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1" name="Shape 43">
            <a:hlinkClick r:id="rId17"/>
            <a:extLst>
              <a:ext uri="{FF2B5EF4-FFF2-40B4-BE49-F238E27FC236}">
                <a16:creationId xmlns:a16="http://schemas.microsoft.com/office/drawing/2014/main" id="{6691C413-95F1-8A48-BC3D-5CCC6BFAC751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3" name="Shape 44">
            <a:hlinkClick r:id="rId18"/>
            <a:extLst>
              <a:ext uri="{FF2B5EF4-FFF2-40B4-BE49-F238E27FC236}">
                <a16:creationId xmlns:a16="http://schemas.microsoft.com/office/drawing/2014/main" id="{74CB08D3-4F88-654F-AC91-82EDF935D659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6798A4F-8BA3-9441-AEAE-624FBCF5B8FE}"/>
              </a:ext>
            </a:extLst>
          </p:cNvPr>
          <p:cNvSpPr txBox="1"/>
          <p:nvPr/>
        </p:nvSpPr>
        <p:spPr>
          <a:xfrm>
            <a:off x="228758" y="943907"/>
            <a:ext cx="3908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2D06779-693C-EA43-BB3B-D5D190CF0B32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Smart Building</a:t>
            </a:r>
          </a:p>
        </p:txBody>
      </p:sp>
    </p:spTree>
    <p:extLst>
      <p:ext uri="{BB962C8B-B14F-4D97-AF65-F5344CB8AC3E}">
        <p14:creationId xmlns:p14="http://schemas.microsoft.com/office/powerpoint/2010/main" val="13261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8B9979C-5BBB-614E-8361-810BFFA33591}"/>
              </a:ext>
            </a:extLst>
          </p:cNvPr>
          <p:cNvSpPr/>
          <p:nvPr/>
        </p:nvSpPr>
        <p:spPr>
          <a:xfrm>
            <a:off x="3436385" y="1709835"/>
            <a:ext cx="3688301" cy="2794350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837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74F37E-00FE-3647-B57E-EBD150C5C4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313" y="978863"/>
            <a:ext cx="1174282" cy="47730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089046-2D9F-C049-901D-198264CB9F4C}"/>
              </a:ext>
            </a:extLst>
          </p:cNvPr>
          <p:cNvSpPr/>
          <p:nvPr/>
        </p:nvSpPr>
        <p:spPr>
          <a:xfrm>
            <a:off x="-1898" y="3075348"/>
            <a:ext cx="3309813" cy="1428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6D434E-6872-DC4B-B038-257E6063BA74}"/>
              </a:ext>
            </a:extLst>
          </p:cNvPr>
          <p:cNvSpPr txBox="1"/>
          <p:nvPr/>
        </p:nvSpPr>
        <p:spPr>
          <a:xfrm>
            <a:off x="228757" y="1782008"/>
            <a:ext cx="2657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OPTICAL FIBER CABLES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6090D-6544-8C44-94C9-5DCF818D8E39}"/>
              </a:ext>
            </a:extLst>
          </p:cNvPr>
          <p:cNvSpPr/>
          <p:nvPr/>
        </p:nvSpPr>
        <p:spPr>
          <a:xfrm>
            <a:off x="-64918" y="1709835"/>
            <a:ext cx="3372833" cy="2794350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BA92F96-9D15-B140-9B4F-22361EA983BC}"/>
              </a:ext>
            </a:extLst>
          </p:cNvPr>
          <p:cNvSpPr txBox="1"/>
          <p:nvPr/>
        </p:nvSpPr>
        <p:spPr>
          <a:xfrm>
            <a:off x="3508993" y="2048668"/>
            <a:ext cx="19740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lvl="0"/>
            <a:r>
              <a:rPr lang="fr-FR" sz="1400" dirty="0" err="1"/>
              <a:t>Fiber</a:t>
            </a:r>
            <a:r>
              <a:rPr lang="fr-FR" sz="1400" dirty="0"/>
              <a:t> </a:t>
            </a:r>
            <a:r>
              <a:rPr lang="fr-FR" sz="1400" dirty="0" err="1"/>
              <a:t>optic</a:t>
            </a:r>
            <a:r>
              <a:rPr lang="fr-FR" sz="1400" dirty="0"/>
              <a:t> patch panel</a:t>
            </a:r>
          </a:p>
          <a:p>
            <a:pPr lvl="0"/>
            <a:r>
              <a:rPr lang="fr-FR" sz="1400" dirty="0" err="1"/>
              <a:t>Pigtails</a:t>
            </a:r>
            <a:endParaRPr lang="fr-FR" sz="1400" dirty="0"/>
          </a:p>
          <a:p>
            <a:pPr lvl="0"/>
            <a:r>
              <a:rPr lang="fr-FR" sz="1400" dirty="0" err="1"/>
              <a:t>Adapters</a:t>
            </a:r>
            <a:endParaRPr lang="fr-FR" sz="1400" dirty="0"/>
          </a:p>
          <a:p>
            <a:pPr lvl="0"/>
            <a:r>
              <a:rPr lang="fr-FR" sz="1400" dirty="0" err="1"/>
              <a:t>Fiber</a:t>
            </a:r>
            <a:r>
              <a:rPr lang="fr-FR" sz="1400" dirty="0"/>
              <a:t> </a:t>
            </a:r>
            <a:r>
              <a:rPr lang="fr-FR" sz="1400" dirty="0" err="1"/>
              <a:t>optic</a:t>
            </a:r>
            <a:r>
              <a:rPr lang="fr-FR" sz="1400" dirty="0"/>
              <a:t> patch </a:t>
            </a:r>
            <a:r>
              <a:rPr lang="fr-FR" sz="1400" dirty="0" err="1"/>
              <a:t>cords</a:t>
            </a:r>
            <a:endParaRPr lang="fr-FR" sz="14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8D3A3D1-3E8B-1B46-B396-5FCE50B45B28}"/>
              </a:ext>
            </a:extLst>
          </p:cNvPr>
          <p:cNvSpPr txBox="1"/>
          <p:nvPr/>
        </p:nvSpPr>
        <p:spPr>
          <a:xfrm>
            <a:off x="3491976" y="1781389"/>
            <a:ext cx="2657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CONNECTIVITY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69727F-0055-9944-9727-50A75E20BFF3}"/>
              </a:ext>
            </a:extLst>
          </p:cNvPr>
          <p:cNvSpPr/>
          <p:nvPr/>
        </p:nvSpPr>
        <p:spPr>
          <a:xfrm>
            <a:off x="5473725" y="1703607"/>
            <a:ext cx="1650961" cy="2793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29ADC7-F9E4-6944-8B29-B347B7D3AFD7}"/>
              </a:ext>
            </a:extLst>
          </p:cNvPr>
          <p:cNvSpPr/>
          <p:nvPr/>
        </p:nvSpPr>
        <p:spPr>
          <a:xfrm>
            <a:off x="3436385" y="3075348"/>
            <a:ext cx="3688301" cy="1428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Image 28" descr="p88 Indoor outdoor tight buffered cable.jpg">
            <a:extLst>
              <a:ext uri="{FF2B5EF4-FFF2-40B4-BE49-F238E27FC236}">
                <a16:creationId xmlns:a16="http://schemas.microsoft.com/office/drawing/2014/main" id="{97BDEA83-671A-034B-A08A-F6F39300687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418" y="3401734"/>
            <a:ext cx="2293822" cy="705854"/>
          </a:xfrm>
          <a:prstGeom prst="rect">
            <a:avLst/>
          </a:prstGeom>
        </p:spPr>
      </p:pic>
      <p:pic>
        <p:nvPicPr>
          <p:cNvPr id="30" name="Image 29" descr="p94 Fire resistant fiber optic cable.jpg">
            <a:extLst>
              <a:ext uri="{FF2B5EF4-FFF2-40B4-BE49-F238E27FC236}">
                <a16:creationId xmlns:a16="http://schemas.microsoft.com/office/drawing/2014/main" id="{6EE6F1C0-2546-EE4D-8BDA-AE3D594BEB2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396" b="-470"/>
          <a:stretch/>
        </p:blipFill>
        <p:spPr>
          <a:xfrm>
            <a:off x="-18288" y="3258555"/>
            <a:ext cx="2513582" cy="265769"/>
          </a:xfrm>
          <a:prstGeom prst="rect">
            <a:avLst/>
          </a:prstGeom>
        </p:spPr>
      </p:pic>
      <p:pic>
        <p:nvPicPr>
          <p:cNvPr id="31" name="Image 30" descr="p91 Outdoor multi tubes fiber optic cable.jpg">
            <a:extLst>
              <a:ext uri="{FF2B5EF4-FFF2-40B4-BE49-F238E27FC236}">
                <a16:creationId xmlns:a16="http://schemas.microsoft.com/office/drawing/2014/main" id="{D623D4A1-862F-6043-B415-03A6F7A4282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98" y="4006450"/>
            <a:ext cx="2192265" cy="40185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BBA6FB1-82DE-DD46-A564-13179EEEBAEB}"/>
              </a:ext>
            </a:extLst>
          </p:cNvPr>
          <p:cNvSpPr txBox="1"/>
          <p:nvPr/>
        </p:nvSpPr>
        <p:spPr>
          <a:xfrm>
            <a:off x="239834" y="2147826"/>
            <a:ext cx="30791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lvl="0"/>
            <a:r>
              <a:rPr lang="fr-FR" sz="1400" dirty="0"/>
              <a:t>Indoor / </a:t>
            </a:r>
            <a:r>
              <a:rPr lang="fr-FR" sz="1400" dirty="0" err="1"/>
              <a:t>outdoor</a:t>
            </a:r>
            <a:r>
              <a:rPr lang="fr-FR" sz="1400" dirty="0"/>
              <a:t> applications</a:t>
            </a:r>
          </a:p>
          <a:p>
            <a:pPr lvl="0"/>
            <a:r>
              <a:rPr lang="fr-FR" sz="1400" dirty="0"/>
              <a:t>Single mode OS2</a:t>
            </a:r>
          </a:p>
          <a:p>
            <a:pPr lvl="0"/>
            <a:r>
              <a:rPr lang="fr-FR" sz="1400" dirty="0"/>
              <a:t>Multimode OM3, OM4,OM5</a:t>
            </a:r>
          </a:p>
        </p:txBody>
      </p:sp>
      <p:pic>
        <p:nvPicPr>
          <p:cNvPr id="33" name="Image 32" descr="p98 READY TO SPLICE transformer FIBER panel.jpg">
            <a:extLst>
              <a:ext uri="{FF2B5EF4-FFF2-40B4-BE49-F238E27FC236}">
                <a16:creationId xmlns:a16="http://schemas.microsoft.com/office/drawing/2014/main" id="{CFC66ADF-0703-7C42-89CB-68E3E4948CC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6404" y="1982216"/>
            <a:ext cx="1372032" cy="942182"/>
          </a:xfrm>
          <a:prstGeom prst="rect">
            <a:avLst/>
          </a:prstGeom>
        </p:spPr>
      </p:pic>
      <p:pic>
        <p:nvPicPr>
          <p:cNvPr id="35" name="Image 34" descr="Capture d’écran 2017-09-27 à 14.58.14.png">
            <a:extLst>
              <a:ext uri="{FF2B5EF4-FFF2-40B4-BE49-F238E27FC236}">
                <a16:creationId xmlns:a16="http://schemas.microsoft.com/office/drawing/2014/main" id="{89C77304-D94C-0B41-8EA6-211E0C36749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182" b="98130" l="0" r="969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8496" y="3504493"/>
            <a:ext cx="1703752" cy="702885"/>
          </a:xfrm>
          <a:prstGeom prst="rect">
            <a:avLst/>
          </a:prstGeom>
        </p:spPr>
      </p:pic>
      <p:pic>
        <p:nvPicPr>
          <p:cNvPr id="36" name="Picture 14">
            <a:extLst>
              <a:ext uri="{FF2B5EF4-FFF2-40B4-BE49-F238E27FC236}">
                <a16:creationId xmlns:a16="http://schemas.microsoft.com/office/drawing/2014/main" id="{B1A8DFD1-CA0A-0E4A-938C-212F3A6AE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6934" y="3358924"/>
            <a:ext cx="540085" cy="371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5">
            <a:extLst>
              <a:ext uri="{FF2B5EF4-FFF2-40B4-BE49-F238E27FC236}">
                <a16:creationId xmlns:a16="http://schemas.microsoft.com/office/drawing/2014/main" id="{DE3887E2-5241-B040-9FA0-A2DB051A3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6320" y="3915471"/>
            <a:ext cx="532619" cy="358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21">
            <a:extLst>
              <a:ext uri="{FF2B5EF4-FFF2-40B4-BE49-F238E27FC236}">
                <a16:creationId xmlns:a16="http://schemas.microsoft.com/office/drawing/2014/main" id="{E41EA8AB-8F8F-AB40-847C-24A7E0B41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6384" y="3430149"/>
            <a:ext cx="1141467" cy="7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90257D45-48F3-E04D-B116-C75732524678}"/>
              </a:ext>
            </a:extLst>
          </p:cNvPr>
          <p:cNvSpPr/>
          <p:nvPr/>
        </p:nvSpPr>
        <p:spPr>
          <a:xfrm>
            <a:off x="7260627" y="1703607"/>
            <a:ext cx="1883373" cy="1484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F2A9B06-E6D3-274E-8344-1CA5C182AB24}"/>
              </a:ext>
            </a:extLst>
          </p:cNvPr>
          <p:cNvSpPr/>
          <p:nvPr/>
        </p:nvSpPr>
        <p:spPr>
          <a:xfrm>
            <a:off x="7260629" y="1703607"/>
            <a:ext cx="1960987" cy="2800579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5490F8C-5008-1447-9236-26EEDF9F4567}"/>
              </a:ext>
            </a:extLst>
          </p:cNvPr>
          <p:cNvSpPr txBox="1"/>
          <p:nvPr/>
        </p:nvSpPr>
        <p:spPr>
          <a:xfrm>
            <a:off x="7386925" y="3606768"/>
            <a:ext cx="234151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PRE-TERMINATED</a:t>
            </a:r>
          </a:p>
          <a:p>
            <a:pPr lvl="0">
              <a:defRPr/>
            </a:pPr>
            <a:r>
              <a:rPr lang="fr-FR" sz="18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SOLUTIONS</a:t>
            </a:r>
          </a:p>
        </p:txBody>
      </p:sp>
      <p:pic>
        <p:nvPicPr>
          <p:cNvPr id="43" name="Image 42" descr="p125 INDOOR MICRO-CORE PRETERMINATED FIBER OPTIC LINK.jpg">
            <a:extLst>
              <a:ext uri="{FF2B5EF4-FFF2-40B4-BE49-F238E27FC236}">
                <a16:creationId xmlns:a16="http://schemas.microsoft.com/office/drawing/2014/main" id="{3F7A5AE5-D829-6146-B6C8-942FBBB2E1A3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60" y="2474502"/>
            <a:ext cx="1022406" cy="635680"/>
          </a:xfrm>
          <a:prstGeom prst="rect">
            <a:avLst/>
          </a:prstGeom>
        </p:spPr>
      </p:pic>
      <p:pic>
        <p:nvPicPr>
          <p:cNvPr id="42" name="Image 41" descr="p121 INDOOR outdoor STANDARD PRETERMINATED FIBER OPTIC LINK .jpg">
            <a:extLst>
              <a:ext uri="{FF2B5EF4-FFF2-40B4-BE49-F238E27FC236}">
                <a16:creationId xmlns:a16="http://schemas.microsoft.com/office/drawing/2014/main" id="{FE5D20D3-3351-9E45-951D-6F8BB24549FD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7586" y="1940199"/>
            <a:ext cx="1039529" cy="888630"/>
          </a:xfrm>
          <a:prstGeom prst="rect">
            <a:avLst/>
          </a:prstGeom>
        </p:spPr>
      </p:pic>
      <p:pic>
        <p:nvPicPr>
          <p:cNvPr id="44" name="Image 43" descr="p98 READY TO SPLICE transformer FIBER panel.jpg">
            <a:extLst>
              <a:ext uri="{FF2B5EF4-FFF2-40B4-BE49-F238E27FC236}">
                <a16:creationId xmlns:a16="http://schemas.microsoft.com/office/drawing/2014/main" id="{2BEFEF6A-BF80-F240-943A-9D50311A8C8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8025" y="1974719"/>
            <a:ext cx="1372032" cy="942182"/>
          </a:xfrm>
          <a:prstGeom prst="rect">
            <a:avLst/>
          </a:prstGeom>
        </p:spPr>
      </p:pic>
      <p:sp>
        <p:nvSpPr>
          <p:cNvPr id="34" name="Shape 41">
            <a:hlinkClick r:id="rId15"/>
            <a:extLst>
              <a:ext uri="{FF2B5EF4-FFF2-40B4-BE49-F238E27FC236}">
                <a16:creationId xmlns:a16="http://schemas.microsoft.com/office/drawing/2014/main" id="{F210B0DC-0D3D-AD49-94EC-1B4B9C749EC3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45" name="Shape 42">
            <a:hlinkClick r:id="rId16"/>
            <a:extLst>
              <a:ext uri="{FF2B5EF4-FFF2-40B4-BE49-F238E27FC236}">
                <a16:creationId xmlns:a16="http://schemas.microsoft.com/office/drawing/2014/main" id="{BACAF228-B423-994F-B558-CA7AF268D858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46" name="Shape 43">
            <a:hlinkClick r:id="rId17"/>
            <a:extLst>
              <a:ext uri="{FF2B5EF4-FFF2-40B4-BE49-F238E27FC236}">
                <a16:creationId xmlns:a16="http://schemas.microsoft.com/office/drawing/2014/main" id="{43656836-E392-7348-A060-DEF74F29EB4A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47" name="Shape 44">
            <a:hlinkClick r:id="rId18"/>
            <a:extLst>
              <a:ext uri="{FF2B5EF4-FFF2-40B4-BE49-F238E27FC236}">
                <a16:creationId xmlns:a16="http://schemas.microsoft.com/office/drawing/2014/main" id="{84635747-DF67-3041-872F-8A922B3F1065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2EA36E58-ACD5-144B-8513-7DEF14E4C014}"/>
              </a:ext>
            </a:extLst>
          </p:cNvPr>
          <p:cNvSpPr txBox="1"/>
          <p:nvPr/>
        </p:nvSpPr>
        <p:spPr>
          <a:xfrm>
            <a:off x="5370351" y="845826"/>
            <a:ext cx="12879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713232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FIBER</a:t>
            </a:r>
          </a:p>
          <a:p>
            <a:pPr marL="0" marR="0" lvl="0" indent="0" defTabSz="713232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SOLUTIONS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2FCB1B12-AF9C-FC42-A0D2-E273151B2DCB}"/>
              </a:ext>
            </a:extLst>
          </p:cNvPr>
          <p:cNvSpPr txBox="1"/>
          <p:nvPr/>
        </p:nvSpPr>
        <p:spPr>
          <a:xfrm>
            <a:off x="228758" y="943907"/>
            <a:ext cx="3908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66718ECE-D2C7-CC49-8BAB-DB7EB70A8B4C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Smart Building</a:t>
            </a:r>
          </a:p>
        </p:txBody>
      </p:sp>
    </p:spTree>
    <p:extLst>
      <p:ext uri="{BB962C8B-B14F-4D97-AF65-F5344CB8AC3E}">
        <p14:creationId xmlns:p14="http://schemas.microsoft.com/office/powerpoint/2010/main" val="2411855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931A809E-3F90-3A4A-8426-35417D8E8DFD}"/>
              </a:ext>
            </a:extLst>
          </p:cNvPr>
          <p:cNvSpPr/>
          <p:nvPr/>
        </p:nvSpPr>
        <p:spPr>
          <a:xfrm>
            <a:off x="1996685" y="2192735"/>
            <a:ext cx="2547216" cy="2316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B9979C-5BBB-614E-8361-810BFFA33591}"/>
              </a:ext>
            </a:extLst>
          </p:cNvPr>
          <p:cNvSpPr/>
          <p:nvPr/>
        </p:nvSpPr>
        <p:spPr>
          <a:xfrm>
            <a:off x="4745422" y="1703052"/>
            <a:ext cx="2451221" cy="2810362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089046-2D9F-C049-901D-198264CB9F4C}"/>
              </a:ext>
            </a:extLst>
          </p:cNvPr>
          <p:cNvSpPr/>
          <p:nvPr/>
        </p:nvSpPr>
        <p:spPr>
          <a:xfrm>
            <a:off x="-1899" y="2192736"/>
            <a:ext cx="2031551" cy="231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6D434E-6872-DC4B-B038-257E6063BA74}"/>
              </a:ext>
            </a:extLst>
          </p:cNvPr>
          <p:cNvSpPr txBox="1"/>
          <p:nvPr/>
        </p:nvSpPr>
        <p:spPr>
          <a:xfrm>
            <a:off x="228757" y="1782008"/>
            <a:ext cx="2657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19 ’’ CABINETS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6090D-6544-8C44-94C9-5DCF818D8E39}"/>
              </a:ext>
            </a:extLst>
          </p:cNvPr>
          <p:cNvSpPr/>
          <p:nvPr/>
        </p:nvSpPr>
        <p:spPr>
          <a:xfrm>
            <a:off x="-64918" y="1709836"/>
            <a:ext cx="4608819" cy="2794350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8D3A3D1-3E8B-1B46-B396-5FCE50B45B28}"/>
              </a:ext>
            </a:extLst>
          </p:cNvPr>
          <p:cNvSpPr txBox="1"/>
          <p:nvPr/>
        </p:nvSpPr>
        <p:spPr>
          <a:xfrm>
            <a:off x="4745422" y="1793561"/>
            <a:ext cx="3059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4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WALL MOUNTED CABINETS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74B00F"/>
              </a:solidFill>
              <a:effectLst/>
              <a:uLnTx/>
              <a:uFillTx/>
              <a:latin typeface="SF UI Display" pitchFamily="2" charset="0"/>
              <a:ea typeface="SF UI Display" pitchFamily="2" charset="0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69727F-0055-9944-9727-50A75E20BFF3}"/>
              </a:ext>
            </a:extLst>
          </p:cNvPr>
          <p:cNvSpPr/>
          <p:nvPr/>
        </p:nvSpPr>
        <p:spPr>
          <a:xfrm>
            <a:off x="7408735" y="2192734"/>
            <a:ext cx="1735265" cy="23041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29ADC7-F9E4-6944-8B29-B347B7D3AFD7}"/>
              </a:ext>
            </a:extLst>
          </p:cNvPr>
          <p:cNvSpPr/>
          <p:nvPr/>
        </p:nvSpPr>
        <p:spPr>
          <a:xfrm>
            <a:off x="4745422" y="2192735"/>
            <a:ext cx="2451221" cy="2320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F2A9B06-E6D3-274E-8344-1CA5C182AB24}"/>
              </a:ext>
            </a:extLst>
          </p:cNvPr>
          <p:cNvSpPr/>
          <p:nvPr/>
        </p:nvSpPr>
        <p:spPr>
          <a:xfrm>
            <a:off x="7404394" y="1709836"/>
            <a:ext cx="1960987" cy="2787095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5490F8C-5008-1447-9236-26EEDF9F4567}"/>
              </a:ext>
            </a:extLst>
          </p:cNvPr>
          <p:cNvSpPr txBox="1"/>
          <p:nvPr/>
        </p:nvSpPr>
        <p:spPr>
          <a:xfrm>
            <a:off x="7458796" y="1782008"/>
            <a:ext cx="1685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ACCESSORIES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7BAC4C2D-8FC4-614A-8638-821C07EF41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7957" y="1102279"/>
            <a:ext cx="981071" cy="398775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CDB24590-2E5C-B54F-B758-7C395A68A334}"/>
              </a:ext>
            </a:extLst>
          </p:cNvPr>
          <p:cNvSpPr txBox="1"/>
          <p:nvPr/>
        </p:nvSpPr>
        <p:spPr>
          <a:xfrm>
            <a:off x="4745422" y="728463"/>
            <a:ext cx="23549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RACKS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D9942BB-AC46-504F-95BC-3CF4F01F2EFE}"/>
              </a:ext>
            </a:extLst>
          </p:cNvPr>
          <p:cNvSpPr txBox="1"/>
          <p:nvPr/>
        </p:nvSpPr>
        <p:spPr>
          <a:xfrm>
            <a:off x="228757" y="149587"/>
            <a:ext cx="3897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pic>
        <p:nvPicPr>
          <p:cNvPr id="48" name="Image 47" descr="TECHNIC.png">
            <a:extLst>
              <a:ext uri="{FF2B5EF4-FFF2-40B4-BE49-F238E27FC236}">
                <a16:creationId xmlns:a16="http://schemas.microsoft.com/office/drawing/2014/main" id="{E4C77A4B-5889-9D4C-B3CF-A499316D56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8508" y="2267964"/>
            <a:ext cx="1015091" cy="2005031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5B2DA428-0DCA-2D47-A6A4-43DF1BAA84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1879" y="2267964"/>
            <a:ext cx="1044751" cy="1991841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FBCA1C0-3CF1-EB40-8803-73D3C913DC8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50" y="2278858"/>
            <a:ext cx="794123" cy="1961603"/>
          </a:xfrm>
          <a:prstGeom prst="rect">
            <a:avLst/>
          </a:prstGeom>
        </p:spPr>
      </p:pic>
      <p:pic>
        <p:nvPicPr>
          <p:cNvPr id="51" name="Image 50" descr="LOGO - baie technic.png">
            <a:extLst>
              <a:ext uri="{FF2B5EF4-FFF2-40B4-BE49-F238E27FC236}">
                <a16:creationId xmlns:a16="http://schemas.microsoft.com/office/drawing/2014/main" id="{D9D8AB71-1951-2C4C-A727-CA04EFC9D86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484" y="4293032"/>
            <a:ext cx="696346" cy="84901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74DC3EA7-E337-E549-A5E7-9E0413FCAB5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287" y="4298296"/>
            <a:ext cx="696347" cy="745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95F050-43EC-ED49-8063-5CF44F9B338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5742" y="2166094"/>
            <a:ext cx="699421" cy="2074368"/>
          </a:xfrm>
          <a:prstGeom prst="rect">
            <a:avLst/>
          </a:prstGeom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AA023874-7414-7641-BAC7-4E4266DD50AB}"/>
              </a:ext>
            </a:extLst>
          </p:cNvPr>
          <p:cNvSpPr txBox="1"/>
          <p:nvPr/>
        </p:nvSpPr>
        <p:spPr>
          <a:xfrm rot="16200000">
            <a:off x="1369353" y="2399825"/>
            <a:ext cx="977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lvl="0"/>
            <a:r>
              <a:rPr lang="fr-FR" sz="1200" dirty="0">
                <a:solidFill>
                  <a:schemeClr val="tx1"/>
                </a:solidFill>
              </a:rPr>
              <a:t>Flat Pack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B0527751-C8AD-F548-A69D-36A05CC7053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279" y="4270920"/>
            <a:ext cx="660984" cy="17991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27BA299-6938-094F-AA27-73294424664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8470" y="2208781"/>
            <a:ext cx="1341136" cy="156545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526A84-03BC-2A4C-B3A8-10505F10987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269"/>
          <a:stretch/>
        </p:blipFill>
        <p:spPr>
          <a:xfrm>
            <a:off x="5696146" y="3602926"/>
            <a:ext cx="1692677" cy="910488"/>
          </a:xfrm>
          <a:prstGeom prst="rect">
            <a:avLst/>
          </a:prstGeom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5EAA548D-77DA-5644-BC33-8FEF42E03689}"/>
              </a:ext>
            </a:extLst>
          </p:cNvPr>
          <p:cNvSpPr txBox="1"/>
          <p:nvPr/>
        </p:nvSpPr>
        <p:spPr>
          <a:xfrm>
            <a:off x="5312194" y="4154532"/>
            <a:ext cx="977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lvl="0"/>
            <a:r>
              <a:rPr lang="fr-FR" sz="1200" dirty="0">
                <a:solidFill>
                  <a:schemeClr val="tx1"/>
                </a:solidFill>
              </a:rPr>
              <a:t>Flat Pack</a:t>
            </a:r>
          </a:p>
        </p:txBody>
      </p:sp>
      <p:pic>
        <p:nvPicPr>
          <p:cNvPr id="57" name="Image 56" descr="MMCPF1U4CROG.jpg">
            <a:extLst>
              <a:ext uri="{FF2B5EF4-FFF2-40B4-BE49-F238E27FC236}">
                <a16:creationId xmlns:a16="http://schemas.microsoft.com/office/drawing/2014/main" id="{BB113EC2-4124-B844-BA52-175CCC40B50F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2061" y="3828634"/>
            <a:ext cx="1548875" cy="60930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08EBFF-FBCC-A24B-AB5F-DC068C821C9D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6883" y="3080008"/>
            <a:ext cx="1218968" cy="65743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6105569-5BF6-C441-ABBB-6DFE9F0C2AB4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0866" y="2350614"/>
            <a:ext cx="1347536" cy="756262"/>
          </a:xfrm>
          <a:prstGeom prst="rect">
            <a:avLst/>
          </a:prstGeom>
        </p:spPr>
      </p:pic>
      <p:sp>
        <p:nvSpPr>
          <p:cNvPr id="33" name="Shape 41">
            <a:hlinkClick r:id="rId16"/>
            <a:extLst>
              <a:ext uri="{FF2B5EF4-FFF2-40B4-BE49-F238E27FC236}">
                <a16:creationId xmlns:a16="http://schemas.microsoft.com/office/drawing/2014/main" id="{CD9E6B5F-9247-844E-819D-4B4706BB3EE4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5" name="Shape 42">
            <a:hlinkClick r:id="rId17"/>
            <a:extLst>
              <a:ext uri="{FF2B5EF4-FFF2-40B4-BE49-F238E27FC236}">
                <a16:creationId xmlns:a16="http://schemas.microsoft.com/office/drawing/2014/main" id="{8EE305F4-F632-1A49-8CD9-106483666656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6" name="Shape 43">
            <a:hlinkClick r:id="rId18"/>
            <a:extLst>
              <a:ext uri="{FF2B5EF4-FFF2-40B4-BE49-F238E27FC236}">
                <a16:creationId xmlns:a16="http://schemas.microsoft.com/office/drawing/2014/main" id="{F4B2EB42-11C5-CE49-BBEE-86CB17382ACE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7" name="Shape 44">
            <a:hlinkClick r:id="rId19"/>
            <a:extLst>
              <a:ext uri="{FF2B5EF4-FFF2-40B4-BE49-F238E27FC236}">
                <a16:creationId xmlns:a16="http://schemas.microsoft.com/office/drawing/2014/main" id="{195755E4-81A0-B649-8E28-A9536FDF9B7E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190F6CC-5A91-A04E-B518-7B5F961BBF6D}"/>
              </a:ext>
            </a:extLst>
          </p:cNvPr>
          <p:cNvSpPr txBox="1"/>
          <p:nvPr/>
        </p:nvSpPr>
        <p:spPr>
          <a:xfrm>
            <a:off x="228758" y="943907"/>
            <a:ext cx="3908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924E6AC-EC0B-D54B-B882-977245EA2BD3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Smart Building</a:t>
            </a:r>
          </a:p>
        </p:txBody>
      </p:sp>
    </p:spTree>
    <p:extLst>
      <p:ext uri="{BB962C8B-B14F-4D97-AF65-F5344CB8AC3E}">
        <p14:creationId xmlns:p14="http://schemas.microsoft.com/office/powerpoint/2010/main" val="3759833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837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43DCEA2-E330-B842-9A52-80296810C802}"/>
              </a:ext>
            </a:extLst>
          </p:cNvPr>
          <p:cNvSpPr txBox="1"/>
          <p:nvPr/>
        </p:nvSpPr>
        <p:spPr>
          <a:xfrm>
            <a:off x="2060644" y="2290887"/>
            <a:ext cx="6497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COMFORT AND SAFETY SOUND SOLUTIONS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728F8FF-076C-4C42-AFF5-2912663F11A2}"/>
              </a:ext>
            </a:extLst>
          </p:cNvPr>
          <p:cNvSpPr txBox="1"/>
          <p:nvPr/>
        </p:nvSpPr>
        <p:spPr>
          <a:xfrm>
            <a:off x="5018159" y="2992874"/>
            <a:ext cx="3022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100 volts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sound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comfort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system </a:t>
            </a:r>
          </a:p>
          <a:p>
            <a:pPr marL="0" marR="0" lvl="0" indent="0" algn="l" defTabSz="713232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Safety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sound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solutions  (PPMS)</a:t>
            </a:r>
          </a:p>
          <a:p>
            <a:pPr marL="0" marR="0" lvl="0" indent="0" algn="l" defTabSz="713232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Induction Loop Brand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4E894E-DDCB-CE4B-9F01-B6116B9F8F5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0580" y="3063246"/>
            <a:ext cx="2525393" cy="736385"/>
          </a:xfrm>
          <a:prstGeom prst="rect">
            <a:avLst/>
          </a:prstGeom>
        </p:spPr>
      </p:pic>
      <p:sp>
        <p:nvSpPr>
          <p:cNvPr id="10" name="Shape 41">
            <a:hlinkClick r:id="rId4"/>
            <a:extLst>
              <a:ext uri="{FF2B5EF4-FFF2-40B4-BE49-F238E27FC236}">
                <a16:creationId xmlns:a16="http://schemas.microsoft.com/office/drawing/2014/main" id="{A0A4F49E-98DD-5E4D-A9B8-EFCC3502D26E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1" name="Shape 42">
            <a:hlinkClick r:id="rId5"/>
            <a:extLst>
              <a:ext uri="{FF2B5EF4-FFF2-40B4-BE49-F238E27FC236}">
                <a16:creationId xmlns:a16="http://schemas.microsoft.com/office/drawing/2014/main" id="{3A070273-D7F6-7048-B558-659FCD92AAF8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2" name="Shape 43">
            <a:hlinkClick r:id="rId6"/>
            <a:extLst>
              <a:ext uri="{FF2B5EF4-FFF2-40B4-BE49-F238E27FC236}">
                <a16:creationId xmlns:a16="http://schemas.microsoft.com/office/drawing/2014/main" id="{674B5B85-2A63-FA44-9290-326D489DBE4F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3" name="Shape 44">
            <a:hlinkClick r:id="rId7"/>
            <a:extLst>
              <a:ext uri="{FF2B5EF4-FFF2-40B4-BE49-F238E27FC236}">
                <a16:creationId xmlns:a16="http://schemas.microsoft.com/office/drawing/2014/main" id="{B71E38D9-298E-8944-A5E3-1A9C65ABF813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63BFA6-28C4-8C43-8DDF-97490935F48F}"/>
              </a:ext>
            </a:extLst>
          </p:cNvPr>
          <p:cNvSpPr txBox="1"/>
          <p:nvPr/>
        </p:nvSpPr>
        <p:spPr>
          <a:xfrm>
            <a:off x="228758" y="943907"/>
            <a:ext cx="3908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C848751-4B55-6340-B588-AB7D9A946BDB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Smart Building</a:t>
            </a:r>
          </a:p>
        </p:txBody>
      </p:sp>
    </p:spTree>
    <p:extLst>
      <p:ext uri="{BB962C8B-B14F-4D97-AF65-F5344CB8AC3E}">
        <p14:creationId xmlns:p14="http://schemas.microsoft.com/office/powerpoint/2010/main" val="3191686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0089046-2D9F-C049-901D-198264CB9F4C}"/>
              </a:ext>
            </a:extLst>
          </p:cNvPr>
          <p:cNvSpPr/>
          <p:nvPr/>
        </p:nvSpPr>
        <p:spPr>
          <a:xfrm>
            <a:off x="0" y="1967167"/>
            <a:ext cx="2504467" cy="231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6D434E-6872-DC4B-B038-257E6063BA74}"/>
              </a:ext>
            </a:extLst>
          </p:cNvPr>
          <p:cNvSpPr txBox="1"/>
          <p:nvPr/>
        </p:nvSpPr>
        <p:spPr>
          <a:xfrm>
            <a:off x="2733224" y="2090025"/>
            <a:ext cx="2657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100 VOLTS </a:t>
            </a:r>
          </a:p>
          <a:p>
            <a:pPr lvl="0">
              <a:defRPr/>
            </a:pPr>
            <a:r>
              <a:rPr lang="fr-FR" sz="16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SOUND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74B00F"/>
              </a:solidFill>
              <a:effectLst/>
              <a:uLnTx/>
              <a:uFillTx/>
              <a:latin typeface="SF UI Display" pitchFamily="2" charset="0"/>
              <a:ea typeface="SF UI Display" pitchFamily="2" charset="0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6090D-6544-8C44-94C9-5DCF818D8E39}"/>
              </a:ext>
            </a:extLst>
          </p:cNvPr>
          <p:cNvSpPr/>
          <p:nvPr/>
        </p:nvSpPr>
        <p:spPr>
          <a:xfrm>
            <a:off x="2630495" y="1967164"/>
            <a:ext cx="1960795" cy="230419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DB24590-2E5C-B54F-B758-7C395A68A334}"/>
              </a:ext>
            </a:extLst>
          </p:cNvPr>
          <p:cNvSpPr txBox="1"/>
          <p:nvPr/>
        </p:nvSpPr>
        <p:spPr>
          <a:xfrm>
            <a:off x="5023778" y="952619"/>
            <a:ext cx="177860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4B00F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COMFORT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SOUND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74B00F"/>
              </a:solidFill>
              <a:effectLst/>
              <a:uLnTx/>
              <a:uFillTx/>
              <a:latin typeface="SF UI Display" pitchFamily="2" charset="0"/>
              <a:ea typeface="SF UI Display" pitchFamily="2" charset="0"/>
              <a:cs typeface="+mn-cs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D9942BB-AC46-504F-95BC-3CF4F01F2EFE}"/>
              </a:ext>
            </a:extLst>
          </p:cNvPr>
          <p:cNvSpPr txBox="1"/>
          <p:nvPr/>
        </p:nvSpPr>
        <p:spPr>
          <a:xfrm>
            <a:off x="228757" y="149587"/>
            <a:ext cx="3837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3DB0C28-788A-E745-8E40-55DA0212BC3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6796" y="1068096"/>
            <a:ext cx="1530064" cy="446155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76E62F2E-DD56-624F-B0B0-D4B65461B1A4}"/>
              </a:ext>
            </a:extLst>
          </p:cNvPr>
          <p:cNvSpPr txBox="1"/>
          <p:nvPr/>
        </p:nvSpPr>
        <p:spPr>
          <a:xfrm>
            <a:off x="2726431" y="2635053"/>
            <a:ext cx="219441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lvl="0"/>
            <a:r>
              <a:rPr lang="fr-FR" sz="1400" dirty="0"/>
              <a:t>Speakers</a:t>
            </a:r>
          </a:p>
          <a:p>
            <a:pPr lvl="0"/>
            <a:r>
              <a:rPr lang="fr-FR" sz="1400" dirty="0" err="1"/>
              <a:t>Amplifiers</a:t>
            </a:r>
            <a:r>
              <a:rPr lang="fr-FR" sz="1400" dirty="0"/>
              <a:t> </a:t>
            </a:r>
          </a:p>
          <a:p>
            <a:pPr lvl="0"/>
            <a:r>
              <a:rPr lang="fr-FR" sz="1400" dirty="0" err="1"/>
              <a:t>Preamplifiers</a:t>
            </a:r>
            <a:endParaRPr lang="fr-FR" sz="1400" dirty="0"/>
          </a:p>
          <a:p>
            <a:pPr lvl="0"/>
            <a:r>
              <a:rPr lang="fr-FR" sz="1400" dirty="0"/>
              <a:t>Microphone pupitre</a:t>
            </a:r>
          </a:p>
          <a:p>
            <a:pPr lvl="0"/>
            <a:r>
              <a:rPr lang="fr-FR" sz="1400" dirty="0"/>
              <a:t>Matrix system</a:t>
            </a:r>
          </a:p>
          <a:p>
            <a:pPr lvl="0"/>
            <a:r>
              <a:rPr lang="fr-FR" sz="1400" dirty="0"/>
              <a:t>Sources</a:t>
            </a:r>
          </a:p>
          <a:p>
            <a:pPr lvl="0"/>
            <a:r>
              <a:rPr lang="fr-FR" sz="1400" dirty="0"/>
              <a:t>UHF Microphone …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6690326-E11F-D344-89C9-9E25829ABA9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757" y="2185467"/>
            <a:ext cx="1608065" cy="111599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8AC9CE1-A852-4F4E-9ACF-2E4BACF6E1A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42832"/>
            <a:ext cx="2447703" cy="892659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B5943793-39A9-4341-B81F-458B2974B19A}"/>
              </a:ext>
            </a:extLst>
          </p:cNvPr>
          <p:cNvSpPr/>
          <p:nvPr/>
        </p:nvSpPr>
        <p:spPr>
          <a:xfrm>
            <a:off x="4754450" y="1967167"/>
            <a:ext cx="2504467" cy="231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1AA5CC7-BE4E-DC4E-876F-A7634BEE44E7}"/>
              </a:ext>
            </a:extLst>
          </p:cNvPr>
          <p:cNvSpPr txBox="1"/>
          <p:nvPr/>
        </p:nvSpPr>
        <p:spPr>
          <a:xfrm>
            <a:off x="7466669" y="2096001"/>
            <a:ext cx="1616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INDUCTION LOOP BRAND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550897E-03C2-E04A-AD53-74B8A90F7541}"/>
              </a:ext>
            </a:extLst>
          </p:cNvPr>
          <p:cNvSpPr/>
          <p:nvPr/>
        </p:nvSpPr>
        <p:spPr>
          <a:xfrm>
            <a:off x="7384945" y="1967164"/>
            <a:ext cx="1960795" cy="230419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402C33C-48DA-C344-BCA6-E3427CD698B6}"/>
              </a:ext>
            </a:extLst>
          </p:cNvPr>
          <p:cNvSpPr txBox="1"/>
          <p:nvPr/>
        </p:nvSpPr>
        <p:spPr>
          <a:xfrm>
            <a:off x="7466668" y="3053465"/>
            <a:ext cx="17829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r>
              <a:rPr lang="fr-FR" dirty="0" err="1">
                <a:cs typeface="Arial" panose="020B0604020202020204" pitchFamily="34" charset="0"/>
              </a:rPr>
              <a:t>Amplifiers</a:t>
            </a:r>
            <a:endParaRPr lang="fr-FR" dirty="0">
              <a:cs typeface="Arial" panose="020B0604020202020204" pitchFamily="34" charset="0"/>
            </a:endParaRPr>
          </a:p>
          <a:p>
            <a:r>
              <a:rPr lang="fr-FR" dirty="0">
                <a:cs typeface="Arial" panose="020B0604020202020204" pitchFamily="34" charset="0"/>
              </a:rPr>
              <a:t>UHF </a:t>
            </a:r>
            <a:r>
              <a:rPr lang="fr-FR" dirty="0" err="1">
                <a:cs typeface="Arial" panose="020B0604020202020204" pitchFamily="34" charset="0"/>
              </a:rPr>
              <a:t>systems</a:t>
            </a:r>
            <a:endParaRPr lang="fr-FR" dirty="0">
              <a:cs typeface="Arial" panose="020B0604020202020204" pitchFamily="34" charset="0"/>
            </a:endParaRPr>
          </a:p>
          <a:p>
            <a:r>
              <a:rPr lang="fr-FR" dirty="0" err="1">
                <a:cs typeface="Arial" panose="020B0604020202020204" pitchFamily="34" charset="0"/>
              </a:rPr>
              <a:t>Cables</a:t>
            </a:r>
            <a:endParaRPr lang="fr-FR" dirty="0">
              <a:cs typeface="Arial" panose="020B0604020202020204" pitchFamily="34" charset="0"/>
            </a:endParaRPr>
          </a:p>
          <a:p>
            <a:r>
              <a:rPr lang="fr-FR" dirty="0"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52706147-68BE-1642-BFD6-64CC70096AB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3778" y="2936387"/>
            <a:ext cx="1975701" cy="754600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574E5043-4DD5-1741-9737-0C4E5ABECF9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9396" y="3845695"/>
            <a:ext cx="2240083" cy="218290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9020089D-9CC2-5647-91D0-E50E2279F20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3426" y="2140439"/>
            <a:ext cx="576431" cy="581316"/>
          </a:xfrm>
          <a:prstGeom prst="rect">
            <a:avLst/>
          </a:prstGeom>
        </p:spPr>
      </p:pic>
      <p:sp>
        <p:nvSpPr>
          <p:cNvPr id="21" name="Shape 41">
            <a:hlinkClick r:id="rId9"/>
            <a:extLst>
              <a:ext uri="{FF2B5EF4-FFF2-40B4-BE49-F238E27FC236}">
                <a16:creationId xmlns:a16="http://schemas.microsoft.com/office/drawing/2014/main" id="{F05E3130-388F-AE46-B3A9-CDF59D67D35B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2" name="Shape 42">
            <a:hlinkClick r:id="rId10"/>
            <a:extLst>
              <a:ext uri="{FF2B5EF4-FFF2-40B4-BE49-F238E27FC236}">
                <a16:creationId xmlns:a16="http://schemas.microsoft.com/office/drawing/2014/main" id="{4F8C09DD-EE62-024E-A66D-E602BE486038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3" name="Shape 43">
            <a:hlinkClick r:id="rId11"/>
            <a:extLst>
              <a:ext uri="{FF2B5EF4-FFF2-40B4-BE49-F238E27FC236}">
                <a16:creationId xmlns:a16="http://schemas.microsoft.com/office/drawing/2014/main" id="{439E3B1E-983E-9746-944D-9828942BDAA7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4" name="Shape 44">
            <a:hlinkClick r:id="rId12"/>
            <a:extLst>
              <a:ext uri="{FF2B5EF4-FFF2-40B4-BE49-F238E27FC236}">
                <a16:creationId xmlns:a16="http://schemas.microsoft.com/office/drawing/2014/main" id="{9D79AFB2-0F57-C146-B723-5ADB33390B3F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F1D0D00-15C7-4944-BFDD-5DE09C6DF3BD}"/>
              </a:ext>
            </a:extLst>
          </p:cNvPr>
          <p:cNvSpPr txBox="1"/>
          <p:nvPr/>
        </p:nvSpPr>
        <p:spPr>
          <a:xfrm>
            <a:off x="228758" y="943907"/>
            <a:ext cx="3908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BE7371E-1375-8E48-A183-09DD0D7BB7BC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Smart Building</a:t>
            </a:r>
          </a:p>
        </p:txBody>
      </p:sp>
    </p:spTree>
    <p:extLst>
      <p:ext uri="{BB962C8B-B14F-4D97-AF65-F5344CB8AC3E}">
        <p14:creationId xmlns:p14="http://schemas.microsoft.com/office/powerpoint/2010/main" val="671824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0089046-2D9F-C049-901D-198264CB9F4C}"/>
              </a:ext>
            </a:extLst>
          </p:cNvPr>
          <p:cNvSpPr/>
          <p:nvPr/>
        </p:nvSpPr>
        <p:spPr>
          <a:xfrm>
            <a:off x="3191706" y="1930093"/>
            <a:ext cx="2504467" cy="231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6090D-6544-8C44-94C9-5DCF818D8E39}"/>
              </a:ext>
            </a:extLst>
          </p:cNvPr>
          <p:cNvSpPr/>
          <p:nvPr/>
        </p:nvSpPr>
        <p:spPr>
          <a:xfrm>
            <a:off x="5822201" y="1930090"/>
            <a:ext cx="1960795" cy="230419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DB24590-2E5C-B54F-B758-7C395A68A334}"/>
              </a:ext>
            </a:extLst>
          </p:cNvPr>
          <p:cNvSpPr txBox="1"/>
          <p:nvPr/>
        </p:nvSpPr>
        <p:spPr>
          <a:xfrm>
            <a:off x="1316211" y="2152453"/>
            <a:ext cx="164698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4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SAFETY </a:t>
            </a:r>
          </a:p>
          <a:p>
            <a:pPr lvl="0"/>
            <a:r>
              <a:rPr lang="fr-FR" sz="25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SOUND</a:t>
            </a:r>
            <a:r>
              <a:rPr lang="fr-FR" sz="24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 </a:t>
            </a:r>
            <a:r>
              <a:rPr lang="fr-FR" sz="16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SOLUTIONS</a:t>
            </a:r>
            <a:r>
              <a:rPr lang="fr-FR" sz="20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 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D9942BB-AC46-504F-95BC-3CF4F01F2EFE}"/>
              </a:ext>
            </a:extLst>
          </p:cNvPr>
          <p:cNvSpPr txBox="1"/>
          <p:nvPr/>
        </p:nvSpPr>
        <p:spPr>
          <a:xfrm>
            <a:off x="228757" y="149587"/>
            <a:ext cx="3837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3DB0C28-788A-E745-8E40-55DA0212BC3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850" y="3368394"/>
            <a:ext cx="1235182" cy="36017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2AE5D62-7E8A-614E-95B3-2D598C9D77B8}"/>
              </a:ext>
            </a:extLst>
          </p:cNvPr>
          <p:cNvSpPr txBox="1"/>
          <p:nvPr/>
        </p:nvSpPr>
        <p:spPr>
          <a:xfrm>
            <a:off x="6137180" y="2979856"/>
            <a:ext cx="1537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b="1" dirty="0" err="1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Special</a:t>
            </a:r>
            <a:r>
              <a:rPr lang="fr-FR" sz="16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 plan for </a:t>
            </a:r>
            <a:r>
              <a:rPr lang="fr-FR" sz="1600" b="1" dirty="0" err="1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security</a:t>
            </a:r>
            <a:endParaRPr lang="fr-FR" sz="1600" b="1" dirty="0">
              <a:solidFill>
                <a:srgbClr val="74B00F"/>
              </a:solidFill>
              <a:latin typeface="SF UI Display" pitchFamily="2" charset="0"/>
              <a:ea typeface="SF UI Display" pitchFamily="2" charset="0"/>
            </a:endParaRPr>
          </a:p>
        </p:txBody>
      </p:sp>
      <p:sp>
        <p:nvSpPr>
          <p:cNvPr id="14" name="Shape 41">
            <a:hlinkClick r:id="rId4"/>
            <a:extLst>
              <a:ext uri="{FF2B5EF4-FFF2-40B4-BE49-F238E27FC236}">
                <a16:creationId xmlns:a16="http://schemas.microsoft.com/office/drawing/2014/main" id="{2C44C021-CA0F-A646-B9D6-C71E21BCE194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5" name="Shape 42">
            <a:hlinkClick r:id="rId5"/>
            <a:extLst>
              <a:ext uri="{FF2B5EF4-FFF2-40B4-BE49-F238E27FC236}">
                <a16:creationId xmlns:a16="http://schemas.microsoft.com/office/drawing/2014/main" id="{980968D1-64D6-8D49-8839-BD4D5F87B3AB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6" name="Shape 43">
            <a:hlinkClick r:id="rId6"/>
            <a:extLst>
              <a:ext uri="{FF2B5EF4-FFF2-40B4-BE49-F238E27FC236}">
                <a16:creationId xmlns:a16="http://schemas.microsoft.com/office/drawing/2014/main" id="{8B23CF9D-DF6D-3F45-863F-634E3AD50191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7" name="Shape 44">
            <a:hlinkClick r:id="rId7"/>
            <a:extLst>
              <a:ext uri="{FF2B5EF4-FFF2-40B4-BE49-F238E27FC236}">
                <a16:creationId xmlns:a16="http://schemas.microsoft.com/office/drawing/2014/main" id="{0D64134F-58CA-9E4A-AA78-3A3B4298EC82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0AA7F98-F06A-C749-8573-3BCE057A762D}"/>
              </a:ext>
            </a:extLst>
          </p:cNvPr>
          <p:cNvGrpSpPr/>
          <p:nvPr/>
        </p:nvGrpSpPr>
        <p:grpSpPr>
          <a:xfrm>
            <a:off x="6320905" y="2152453"/>
            <a:ext cx="865019" cy="742524"/>
            <a:chOff x="6073238" y="1982176"/>
            <a:chExt cx="865019" cy="74252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8CF4F60-1774-CD4F-A824-2B12CE9E12E8}"/>
                </a:ext>
              </a:extLst>
            </p:cNvPr>
            <p:cNvSpPr/>
            <p:nvPr/>
          </p:nvSpPr>
          <p:spPr>
            <a:xfrm>
              <a:off x="6073238" y="1982176"/>
              <a:ext cx="865019" cy="7425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0143561-4CAD-EE47-9054-9C09A2AEB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83704" y="2010852"/>
              <a:ext cx="824311" cy="654860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D4B021D-46C1-114D-A3F5-80C059AE067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4647" y="1965775"/>
            <a:ext cx="2247523" cy="144395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82FC6F-A558-B846-8AFB-39345E8B700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7349" y="3409729"/>
            <a:ext cx="1980311" cy="64587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E4F986-1D01-9749-AEE4-24D951E22764}"/>
              </a:ext>
            </a:extLst>
          </p:cNvPr>
          <p:cNvSpPr txBox="1"/>
          <p:nvPr/>
        </p:nvSpPr>
        <p:spPr>
          <a:xfrm>
            <a:off x="228758" y="943907"/>
            <a:ext cx="3908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522AD70-2555-B546-90EB-9C9F34015720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Smart Building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5D7FAD-5347-314D-A400-F862005021E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2567" y="3695320"/>
            <a:ext cx="481693" cy="32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88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897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43DCEA2-E330-B842-9A52-80296810C802}"/>
              </a:ext>
            </a:extLst>
          </p:cNvPr>
          <p:cNvSpPr txBox="1"/>
          <p:nvPr/>
        </p:nvSpPr>
        <p:spPr>
          <a:xfrm>
            <a:off x="1640262" y="2737260"/>
            <a:ext cx="28525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3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RESIDENTIAL CABLING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728F8FF-076C-4C42-AFF5-2912663F11A2}"/>
              </a:ext>
            </a:extLst>
          </p:cNvPr>
          <p:cNvSpPr txBox="1"/>
          <p:nvPr/>
        </p:nvSpPr>
        <p:spPr>
          <a:xfrm>
            <a:off x="1640262" y="3430063"/>
            <a:ext cx="2657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Communication cabinets and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accessories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  <a:p>
            <a:pPr marL="0" marR="0" lvl="0" indent="0" algn="l" defTabSz="713232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Grade 3 TV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(2,2 Mhz)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275DB4-59AE-F14A-99FE-2B1BFA48BB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0261" y="1935095"/>
            <a:ext cx="2399198" cy="7826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13FF863-6491-5D49-B65D-BB01DFE9571E}"/>
              </a:ext>
            </a:extLst>
          </p:cNvPr>
          <p:cNvSpPr txBox="1"/>
          <p:nvPr/>
        </p:nvSpPr>
        <p:spPr>
          <a:xfrm>
            <a:off x="4441528" y="1935095"/>
            <a:ext cx="603212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3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TV DISTRIBUTION </a:t>
            </a:r>
          </a:p>
          <a:p>
            <a:pPr lvl="0">
              <a:defRPr/>
            </a:pPr>
            <a:r>
              <a:rPr lang="fr-FR" sz="23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SOLUTIONS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FD375D3-20A8-1B45-A40F-29D9E8CC3BAA}"/>
              </a:ext>
            </a:extLst>
          </p:cNvPr>
          <p:cNvSpPr txBox="1"/>
          <p:nvPr/>
        </p:nvSpPr>
        <p:spPr>
          <a:xfrm>
            <a:off x="4441528" y="2653554"/>
            <a:ext cx="4212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Signal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reception</a:t>
            </a:r>
            <a:endParaRPr lang="fr-FR" sz="16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  <a:p>
            <a:pPr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Signal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processing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and distribution</a:t>
            </a:r>
          </a:p>
          <a:p>
            <a:pPr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Coaxial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cables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and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connectivity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73F5D2B-1B13-FC49-A23D-EEEFE1362F31}"/>
              </a:ext>
            </a:extLst>
          </p:cNvPr>
          <p:cNvSpPr txBox="1"/>
          <p:nvPr/>
        </p:nvSpPr>
        <p:spPr>
          <a:xfrm>
            <a:off x="4441528" y="3588601"/>
            <a:ext cx="603212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3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FTTH IN-BUILDING </a:t>
            </a:r>
          </a:p>
          <a:p>
            <a:pPr lvl="0">
              <a:defRPr/>
            </a:pPr>
            <a:r>
              <a:rPr lang="fr-FR" sz="23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CABLING</a:t>
            </a:r>
            <a:endParaRPr kumimoji="0" lang="fr-FR" sz="2300" b="1" i="0" u="none" strike="noStrike" kern="1200" cap="none" spc="0" normalizeH="0" baseline="0" noProof="0" dirty="0">
              <a:ln>
                <a:noFill/>
              </a:ln>
              <a:solidFill>
                <a:srgbClr val="74B00F"/>
              </a:solidFill>
              <a:effectLst/>
              <a:uLnTx/>
              <a:uFillTx/>
              <a:latin typeface="SF UI Display" pitchFamily="2" charset="0"/>
              <a:ea typeface="SF UI Display" pitchFamily="2" charset="0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FA2DD7-AE8B-2A41-93D4-BC95B317645F}"/>
              </a:ext>
            </a:extLst>
          </p:cNvPr>
          <p:cNvSpPr txBox="1"/>
          <p:nvPr/>
        </p:nvSpPr>
        <p:spPr>
          <a:xfrm>
            <a:off x="4441527" y="4275611"/>
            <a:ext cx="421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Drop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cables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 and plugs</a:t>
            </a:r>
          </a:p>
          <a:p>
            <a:pPr marL="0" marR="0" lvl="0" indent="0" algn="l" defTabSz="713232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Backbone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15" name="Shape 41">
            <a:hlinkClick r:id="rId4"/>
            <a:extLst>
              <a:ext uri="{FF2B5EF4-FFF2-40B4-BE49-F238E27FC236}">
                <a16:creationId xmlns:a16="http://schemas.microsoft.com/office/drawing/2014/main" id="{3B766519-9CAE-2B4C-8298-699B2A5911E2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6" name="Shape 42">
            <a:hlinkClick r:id="rId5"/>
            <a:extLst>
              <a:ext uri="{FF2B5EF4-FFF2-40B4-BE49-F238E27FC236}">
                <a16:creationId xmlns:a16="http://schemas.microsoft.com/office/drawing/2014/main" id="{475EC930-C34A-1C4F-B231-CEA926100EE9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7" name="Shape 43">
            <a:hlinkClick r:id="rId6"/>
            <a:extLst>
              <a:ext uri="{FF2B5EF4-FFF2-40B4-BE49-F238E27FC236}">
                <a16:creationId xmlns:a16="http://schemas.microsoft.com/office/drawing/2014/main" id="{D717BF11-0EB0-DF47-BB6C-8C9FA281E7EF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8" name="Shape 44">
            <a:hlinkClick r:id="rId7"/>
            <a:extLst>
              <a:ext uri="{FF2B5EF4-FFF2-40B4-BE49-F238E27FC236}">
                <a16:creationId xmlns:a16="http://schemas.microsoft.com/office/drawing/2014/main" id="{36739132-D0B2-5B42-9431-4F12CFC8E4E3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20F5AB3-DCB0-1445-B1B0-849201DF6E69}"/>
              </a:ext>
            </a:extLst>
          </p:cNvPr>
          <p:cNvSpPr txBox="1"/>
          <p:nvPr/>
        </p:nvSpPr>
        <p:spPr>
          <a:xfrm>
            <a:off x="228758" y="943907"/>
            <a:ext cx="3908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31507F7-F785-014A-8C59-C9DE6890A278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Residential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building</a:t>
            </a:r>
          </a:p>
        </p:txBody>
      </p:sp>
    </p:spTree>
    <p:extLst>
      <p:ext uri="{BB962C8B-B14F-4D97-AF65-F5344CB8AC3E}">
        <p14:creationId xmlns:p14="http://schemas.microsoft.com/office/powerpoint/2010/main" val="7342252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0089046-2D9F-C049-901D-198264CB9F4C}"/>
              </a:ext>
            </a:extLst>
          </p:cNvPr>
          <p:cNvSpPr/>
          <p:nvPr/>
        </p:nvSpPr>
        <p:spPr>
          <a:xfrm>
            <a:off x="0" y="1967167"/>
            <a:ext cx="2002055" cy="231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6D434E-6872-DC4B-B038-257E6063BA74}"/>
              </a:ext>
            </a:extLst>
          </p:cNvPr>
          <p:cNvSpPr txBox="1"/>
          <p:nvPr/>
        </p:nvSpPr>
        <p:spPr>
          <a:xfrm>
            <a:off x="2258127" y="2096001"/>
            <a:ext cx="2657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RESIDENTIAL</a:t>
            </a:r>
          </a:p>
          <a:p>
            <a:pPr lvl="0">
              <a:defRPr/>
            </a:pPr>
            <a:r>
              <a:rPr lang="fr-FR" sz="16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CABLING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6090D-6544-8C44-94C9-5DCF818D8E39}"/>
              </a:ext>
            </a:extLst>
          </p:cNvPr>
          <p:cNvSpPr/>
          <p:nvPr/>
        </p:nvSpPr>
        <p:spPr>
          <a:xfrm>
            <a:off x="2176404" y="1974420"/>
            <a:ext cx="1960795" cy="230419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D9942BB-AC46-504F-95BC-3CF4F01F2EFE}"/>
              </a:ext>
            </a:extLst>
          </p:cNvPr>
          <p:cNvSpPr txBox="1"/>
          <p:nvPr/>
        </p:nvSpPr>
        <p:spPr>
          <a:xfrm>
            <a:off x="228757" y="149587"/>
            <a:ext cx="3837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9E222B3-9EB9-5E4D-B0D2-55D65105C3C3}"/>
              </a:ext>
            </a:extLst>
          </p:cNvPr>
          <p:cNvSpPr txBox="1"/>
          <p:nvPr/>
        </p:nvSpPr>
        <p:spPr>
          <a:xfrm>
            <a:off x="228758" y="943907"/>
            <a:ext cx="369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6E62F2E-DD56-624F-B0B0-D4B65461B1A4}"/>
              </a:ext>
            </a:extLst>
          </p:cNvPr>
          <p:cNvSpPr txBox="1"/>
          <p:nvPr/>
        </p:nvSpPr>
        <p:spPr>
          <a:xfrm>
            <a:off x="2260896" y="2795608"/>
            <a:ext cx="20246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lvl="0">
              <a:defRPr/>
            </a:pPr>
            <a:r>
              <a:rPr lang="fr-FR" sz="1400" dirty="0"/>
              <a:t>Communication cabinets and </a:t>
            </a:r>
            <a:r>
              <a:rPr lang="fr-FR" sz="1400" dirty="0" err="1"/>
              <a:t>accessories</a:t>
            </a:r>
            <a:endParaRPr lang="fr-FR" sz="1400" dirty="0"/>
          </a:p>
          <a:p>
            <a:pPr lvl="0">
              <a:defRPr/>
            </a:pPr>
            <a:r>
              <a:rPr lang="fr-FR" sz="1400" dirty="0"/>
              <a:t>Grade 3 TV </a:t>
            </a:r>
            <a:r>
              <a:rPr lang="fr-FR" sz="1400" dirty="0" err="1"/>
              <a:t>cable</a:t>
            </a:r>
            <a:r>
              <a:rPr lang="fr-FR" sz="1400" dirty="0"/>
              <a:t> </a:t>
            </a:r>
          </a:p>
          <a:p>
            <a:pPr lvl="0">
              <a:defRPr/>
            </a:pPr>
            <a:r>
              <a:rPr lang="fr-FR" sz="1400" dirty="0"/>
              <a:t>(2,2 Mhz)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5943793-39A9-4341-B81F-458B2974B19A}"/>
              </a:ext>
            </a:extLst>
          </p:cNvPr>
          <p:cNvSpPr/>
          <p:nvPr/>
        </p:nvSpPr>
        <p:spPr>
          <a:xfrm>
            <a:off x="4330798" y="1974420"/>
            <a:ext cx="2372193" cy="231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1AA5CC7-BE4E-DC4E-876F-A7634BEE44E7}"/>
              </a:ext>
            </a:extLst>
          </p:cNvPr>
          <p:cNvSpPr txBox="1"/>
          <p:nvPr/>
        </p:nvSpPr>
        <p:spPr>
          <a:xfrm>
            <a:off x="6946584" y="2096004"/>
            <a:ext cx="2657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TV DISTRIBUTION </a:t>
            </a:r>
          </a:p>
          <a:p>
            <a:pPr lvl="0">
              <a:defRPr/>
            </a:pPr>
            <a:r>
              <a:rPr lang="fr-FR" sz="16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SOLUTIONS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550897E-03C2-E04A-AD53-74B8A90F7541}"/>
              </a:ext>
            </a:extLst>
          </p:cNvPr>
          <p:cNvSpPr/>
          <p:nvPr/>
        </p:nvSpPr>
        <p:spPr>
          <a:xfrm>
            <a:off x="6864861" y="1967167"/>
            <a:ext cx="2558272" cy="230419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402C33C-48DA-C344-BCA6-E3427CD698B6}"/>
              </a:ext>
            </a:extLst>
          </p:cNvPr>
          <p:cNvSpPr txBox="1"/>
          <p:nvPr/>
        </p:nvSpPr>
        <p:spPr>
          <a:xfrm>
            <a:off x="6946584" y="2927001"/>
            <a:ext cx="205342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lvl="0">
              <a:defRPr/>
            </a:pPr>
            <a:r>
              <a:rPr lang="fr-FR" sz="1400" dirty="0"/>
              <a:t>Signal </a:t>
            </a:r>
            <a:r>
              <a:rPr lang="fr-FR" sz="1400" dirty="0" err="1"/>
              <a:t>reception</a:t>
            </a:r>
            <a:endParaRPr lang="fr-FR" sz="1400" dirty="0"/>
          </a:p>
          <a:p>
            <a:pPr>
              <a:defRPr/>
            </a:pPr>
            <a:r>
              <a:rPr lang="fr-FR" sz="1400" dirty="0"/>
              <a:t>Signal </a:t>
            </a:r>
            <a:r>
              <a:rPr lang="fr-FR" sz="1400" dirty="0" err="1"/>
              <a:t>processing</a:t>
            </a:r>
            <a:r>
              <a:rPr lang="fr-FR" sz="1400" dirty="0"/>
              <a:t> and distribution</a:t>
            </a:r>
          </a:p>
          <a:p>
            <a:pPr>
              <a:defRPr/>
            </a:pPr>
            <a:r>
              <a:rPr lang="fr-FR" sz="1400" dirty="0"/>
              <a:t>Coaxial </a:t>
            </a:r>
            <a:r>
              <a:rPr lang="fr-FR" sz="1400" dirty="0" err="1"/>
              <a:t>cables</a:t>
            </a:r>
            <a:r>
              <a:rPr lang="fr-FR" sz="1400" dirty="0"/>
              <a:t> and </a:t>
            </a:r>
            <a:r>
              <a:rPr lang="fr-FR" sz="1400" dirty="0" err="1"/>
              <a:t>connectivity</a:t>
            </a:r>
            <a:endParaRPr lang="fr-FR" sz="1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114F907-9746-7B4A-841E-2F05C6162D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4804" y="948637"/>
            <a:ext cx="1713447" cy="55893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BE2C19-599C-BC4C-93E2-89B2E333E0B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1790" y="2007669"/>
            <a:ext cx="1578861" cy="9665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2BE589-F8E0-CE48-8496-1CC9B9B0D75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69" y="1974420"/>
            <a:ext cx="1203124" cy="16713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650514-BED3-BF44-B815-0D53675B9D0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45798"/>
            <a:ext cx="1838425" cy="5754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8AA646-7DB2-D74A-97F2-AE9882F38F9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0798" y="3658047"/>
            <a:ext cx="1419616" cy="600183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081CF710-1545-D149-BA76-92BF6851A22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0414" y="2116610"/>
            <a:ext cx="866236" cy="699513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A476C9FB-FEB6-9E49-A7EA-93407A61299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6669" y="3147556"/>
            <a:ext cx="590719" cy="375134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D5D79126-BAC8-8640-95A5-3F072A1C891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90" y="2927001"/>
            <a:ext cx="374247" cy="780209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FFA329DE-4BEE-7247-A5A5-E6FB6D860D1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5723" y="3184981"/>
            <a:ext cx="889518" cy="110088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244EBEFE-F99D-0E43-9283-12DA49E2A40A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Residential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building</a:t>
            </a:r>
          </a:p>
        </p:txBody>
      </p:sp>
      <p:sp>
        <p:nvSpPr>
          <p:cNvPr id="24" name="Shape 41">
            <a:hlinkClick r:id="rId12"/>
            <a:extLst>
              <a:ext uri="{FF2B5EF4-FFF2-40B4-BE49-F238E27FC236}">
                <a16:creationId xmlns:a16="http://schemas.microsoft.com/office/drawing/2014/main" id="{D2C36A33-7F4E-5C44-99AA-59D630ABF3A6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5" name="Shape 42">
            <a:hlinkClick r:id="rId13"/>
            <a:extLst>
              <a:ext uri="{FF2B5EF4-FFF2-40B4-BE49-F238E27FC236}">
                <a16:creationId xmlns:a16="http://schemas.microsoft.com/office/drawing/2014/main" id="{098815F1-800B-F34E-9701-538656E0A0BA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6" name="Shape 43">
            <a:hlinkClick r:id="rId14"/>
            <a:extLst>
              <a:ext uri="{FF2B5EF4-FFF2-40B4-BE49-F238E27FC236}">
                <a16:creationId xmlns:a16="http://schemas.microsoft.com/office/drawing/2014/main" id="{F2AF3ED8-49C4-E241-9DD8-D53005B259A1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7" name="Shape 44">
            <a:hlinkClick r:id="rId15"/>
            <a:extLst>
              <a:ext uri="{FF2B5EF4-FFF2-40B4-BE49-F238E27FC236}">
                <a16:creationId xmlns:a16="http://schemas.microsoft.com/office/drawing/2014/main" id="{DCF4E872-9E09-7C4E-B3C9-F9AD76A84FB9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164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296D434E-6872-DC4B-B038-257E6063BA74}"/>
              </a:ext>
            </a:extLst>
          </p:cNvPr>
          <p:cNvSpPr txBox="1"/>
          <p:nvPr/>
        </p:nvSpPr>
        <p:spPr>
          <a:xfrm>
            <a:off x="4573199" y="2415596"/>
            <a:ext cx="2657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FTTH IN-BUILDING </a:t>
            </a:r>
          </a:p>
          <a:p>
            <a:pPr lvl="0">
              <a:defRPr/>
            </a:pPr>
            <a:r>
              <a:rPr lang="fr-FR" sz="1600" b="1" dirty="0">
                <a:solidFill>
                  <a:srgbClr val="74B00F"/>
                </a:solidFill>
                <a:latin typeface="SF UI Display" pitchFamily="2" charset="0"/>
                <a:ea typeface="SF UI Display" pitchFamily="2" charset="0"/>
              </a:rPr>
              <a:t>CABLING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6090D-6544-8C44-94C9-5DCF818D8E39}"/>
              </a:ext>
            </a:extLst>
          </p:cNvPr>
          <p:cNvSpPr/>
          <p:nvPr/>
        </p:nvSpPr>
        <p:spPr>
          <a:xfrm>
            <a:off x="4484928" y="2250483"/>
            <a:ext cx="2745830" cy="1891211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D9942BB-AC46-504F-95BC-3CF4F01F2EFE}"/>
              </a:ext>
            </a:extLst>
          </p:cNvPr>
          <p:cNvSpPr txBox="1"/>
          <p:nvPr/>
        </p:nvSpPr>
        <p:spPr>
          <a:xfrm>
            <a:off x="228757" y="149587"/>
            <a:ext cx="3897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9E222B3-9EB9-5E4D-B0D2-55D65105C3C3}"/>
              </a:ext>
            </a:extLst>
          </p:cNvPr>
          <p:cNvSpPr txBox="1"/>
          <p:nvPr/>
        </p:nvSpPr>
        <p:spPr>
          <a:xfrm>
            <a:off x="228758" y="943907"/>
            <a:ext cx="369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6E62F2E-DD56-624F-B0B0-D4B65461B1A4}"/>
              </a:ext>
            </a:extLst>
          </p:cNvPr>
          <p:cNvSpPr txBox="1"/>
          <p:nvPr/>
        </p:nvSpPr>
        <p:spPr>
          <a:xfrm>
            <a:off x="4573089" y="3079441"/>
            <a:ext cx="2343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lvl="0">
              <a:defRPr/>
            </a:pPr>
            <a:r>
              <a:rPr lang="fr-FR" dirty="0"/>
              <a:t>Riser cables</a:t>
            </a:r>
          </a:p>
          <a:p>
            <a:pPr lvl="0">
              <a:defRPr/>
            </a:pPr>
            <a:r>
              <a:rPr lang="fr-FR" dirty="0" err="1"/>
              <a:t>Preterminated</a:t>
            </a:r>
            <a:r>
              <a:rPr lang="fr-FR" dirty="0"/>
              <a:t> </a:t>
            </a:r>
            <a:r>
              <a:rPr lang="fr-FR" dirty="0" err="1"/>
              <a:t>subscriber</a:t>
            </a:r>
            <a:r>
              <a:rPr lang="fr-FR" dirty="0"/>
              <a:t> cables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114F907-9746-7B4A-841E-2F05C6162D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4804" y="948637"/>
            <a:ext cx="1713447" cy="55893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EE75E93-D0D9-1546-94BC-3EE1C4F5B338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Residential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building</a:t>
            </a:r>
          </a:p>
        </p:txBody>
      </p:sp>
      <p:sp>
        <p:nvSpPr>
          <p:cNvPr id="13" name="Shape 41">
            <a:hlinkClick r:id="rId4"/>
            <a:extLst>
              <a:ext uri="{FF2B5EF4-FFF2-40B4-BE49-F238E27FC236}">
                <a16:creationId xmlns:a16="http://schemas.microsoft.com/office/drawing/2014/main" id="{1C51963F-87DC-AA40-97FA-0742C380F940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4" name="Shape 42">
            <a:hlinkClick r:id="rId5"/>
            <a:extLst>
              <a:ext uri="{FF2B5EF4-FFF2-40B4-BE49-F238E27FC236}">
                <a16:creationId xmlns:a16="http://schemas.microsoft.com/office/drawing/2014/main" id="{FB0EE15F-8221-9244-8A2F-2AC4C6906481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5" name="Shape 43">
            <a:hlinkClick r:id="rId6"/>
            <a:extLst>
              <a:ext uri="{FF2B5EF4-FFF2-40B4-BE49-F238E27FC236}">
                <a16:creationId xmlns:a16="http://schemas.microsoft.com/office/drawing/2014/main" id="{ED63E744-DCFC-9647-9F90-5F3E83CAD22E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16" name="Shape 44">
            <a:hlinkClick r:id="rId7"/>
            <a:extLst>
              <a:ext uri="{FF2B5EF4-FFF2-40B4-BE49-F238E27FC236}">
                <a16:creationId xmlns:a16="http://schemas.microsoft.com/office/drawing/2014/main" id="{6556980E-937A-434B-9FFB-7390EDED0776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6C7A5A-ED9B-7D45-B7B1-3D5994A8865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3274" y="2250483"/>
            <a:ext cx="2745830" cy="189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539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897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739E0C-5D18-2B4D-B1D1-1D478ED353A7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Industrial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cabling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solutions</a:t>
            </a:r>
          </a:p>
        </p:txBody>
      </p:sp>
      <p:sp>
        <p:nvSpPr>
          <p:cNvPr id="18" name="Shape 41">
            <a:hlinkClick r:id="rId3"/>
            <a:extLst>
              <a:ext uri="{FF2B5EF4-FFF2-40B4-BE49-F238E27FC236}">
                <a16:creationId xmlns:a16="http://schemas.microsoft.com/office/drawing/2014/main" id="{8A08E28A-6D92-0948-A9A3-D7F22ECA9528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42">
            <a:hlinkClick r:id="rId4"/>
            <a:extLst>
              <a:ext uri="{FF2B5EF4-FFF2-40B4-BE49-F238E27FC236}">
                <a16:creationId xmlns:a16="http://schemas.microsoft.com/office/drawing/2014/main" id="{51741E53-EB71-4E44-89DB-77D1002E3391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43">
            <a:hlinkClick r:id="rId5"/>
            <a:extLst>
              <a:ext uri="{FF2B5EF4-FFF2-40B4-BE49-F238E27FC236}">
                <a16:creationId xmlns:a16="http://schemas.microsoft.com/office/drawing/2014/main" id="{172F7923-FF7F-3C4F-91CD-EE345AA6C6D4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44">
            <a:hlinkClick r:id="rId6"/>
            <a:extLst>
              <a:ext uri="{FF2B5EF4-FFF2-40B4-BE49-F238E27FC236}">
                <a16:creationId xmlns:a16="http://schemas.microsoft.com/office/drawing/2014/main" id="{C7841D44-B731-3241-B341-20B3B756E52C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8A91D80-203B-3546-85DA-5616F5AA7AAE}"/>
              </a:ext>
            </a:extLst>
          </p:cNvPr>
          <p:cNvSpPr/>
          <p:nvPr/>
        </p:nvSpPr>
        <p:spPr>
          <a:xfrm>
            <a:off x="1322142" y="2080710"/>
            <a:ext cx="2191416" cy="192958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60DA3205-D7CE-D544-9397-ED1E9274BFD2}"/>
              </a:ext>
            </a:extLst>
          </p:cNvPr>
          <p:cNvSpPr txBox="1"/>
          <p:nvPr/>
        </p:nvSpPr>
        <p:spPr>
          <a:xfrm>
            <a:off x="1322141" y="2142984"/>
            <a:ext cx="2191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rgbClr val="0097D9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pPr lvl="0" algn="ctr" defTabSz="641909">
              <a:defRPr/>
            </a:pPr>
            <a:r>
              <a:rPr lang="fr-FR" dirty="0" err="1"/>
              <a:t>Industrial</a:t>
            </a:r>
            <a:r>
              <a:rPr lang="fr-FR" dirty="0"/>
              <a:t> </a:t>
            </a:r>
          </a:p>
          <a:p>
            <a:pPr lvl="0" algn="ctr" defTabSz="641909">
              <a:defRPr/>
            </a:pPr>
            <a:r>
              <a:rPr lang="fr-FR" dirty="0" err="1"/>
              <a:t>sectors</a:t>
            </a:r>
            <a:endParaRPr lang="fr-FR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B75B308-CF27-B84F-8D14-B6F98071C02E}"/>
              </a:ext>
            </a:extLst>
          </p:cNvPr>
          <p:cNvSpPr/>
          <p:nvPr/>
        </p:nvSpPr>
        <p:spPr>
          <a:xfrm>
            <a:off x="1322142" y="2775489"/>
            <a:ext cx="2191416" cy="1234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1B7B465-1BA7-5149-B45B-3C3E98542B43}"/>
              </a:ext>
            </a:extLst>
          </p:cNvPr>
          <p:cNvSpPr txBox="1"/>
          <p:nvPr/>
        </p:nvSpPr>
        <p:spPr>
          <a:xfrm>
            <a:off x="1371646" y="2922391"/>
            <a:ext cx="21914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lvl="0">
              <a:defRPr/>
            </a:pPr>
            <a:r>
              <a:rPr lang="fr-FR" sz="1400" dirty="0" err="1">
                <a:solidFill>
                  <a:schemeClr val="tx1"/>
                </a:solidFill>
              </a:rPr>
              <a:t>Special</a:t>
            </a:r>
            <a:r>
              <a:rPr lang="fr-FR" sz="1400" dirty="0">
                <a:solidFill>
                  <a:schemeClr val="tx1"/>
                </a:solidFill>
              </a:rPr>
              <a:t> machines, Food </a:t>
            </a:r>
            <a:r>
              <a:rPr lang="fr-FR" sz="1400" dirty="0" err="1">
                <a:solidFill>
                  <a:schemeClr val="tx1"/>
                </a:solidFill>
              </a:rPr>
              <a:t>industry</a:t>
            </a:r>
            <a:r>
              <a:rPr lang="fr-FR" sz="1400" dirty="0">
                <a:solidFill>
                  <a:schemeClr val="tx1"/>
                </a:solidFill>
              </a:rPr>
              <a:t>, Packing </a:t>
            </a:r>
            <a:r>
              <a:rPr lang="fr-FR" sz="1400" dirty="0" err="1">
                <a:solidFill>
                  <a:schemeClr val="tx1"/>
                </a:solidFill>
              </a:rPr>
              <a:t>industry</a:t>
            </a:r>
            <a:r>
              <a:rPr lang="fr-FR" sz="1400" dirty="0">
                <a:solidFill>
                  <a:schemeClr val="tx1"/>
                </a:solidFill>
              </a:rPr>
              <a:t>, Marine, </a:t>
            </a:r>
            <a:r>
              <a:rPr lang="fr-FR" sz="1400" dirty="0" err="1">
                <a:solidFill>
                  <a:schemeClr val="tx1"/>
                </a:solidFill>
              </a:rPr>
              <a:t>Petrochemicals</a:t>
            </a:r>
            <a:r>
              <a:rPr lang="fr-FR" sz="1400" dirty="0">
                <a:solidFill>
                  <a:schemeClr val="tx1"/>
                </a:solidFill>
              </a:rPr>
              <a:t>, </a:t>
            </a:r>
          </a:p>
          <a:p>
            <a:pPr lvl="0">
              <a:defRPr/>
            </a:pPr>
            <a:r>
              <a:rPr lang="fr-FR" sz="1400" dirty="0" err="1">
                <a:solidFill>
                  <a:schemeClr val="tx1"/>
                </a:solidFill>
              </a:rPr>
              <a:t>Nuclear</a:t>
            </a:r>
            <a:r>
              <a:rPr lang="fr-FR" sz="1400" dirty="0">
                <a:solidFill>
                  <a:schemeClr val="tx1"/>
                </a:solidFill>
              </a:rPr>
              <a:t> plant &amp; ENR…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C6AD6A9-4CBD-BA45-9ABF-4CC3C9209BF6}"/>
              </a:ext>
            </a:extLst>
          </p:cNvPr>
          <p:cNvSpPr/>
          <p:nvPr/>
        </p:nvSpPr>
        <p:spPr>
          <a:xfrm>
            <a:off x="6087660" y="2080710"/>
            <a:ext cx="2191416" cy="192958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DA22302-B54C-2E4D-B96B-02B059A87720}"/>
              </a:ext>
            </a:extLst>
          </p:cNvPr>
          <p:cNvSpPr txBox="1"/>
          <p:nvPr/>
        </p:nvSpPr>
        <p:spPr>
          <a:xfrm>
            <a:off x="6087659" y="2142984"/>
            <a:ext cx="2191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rgbClr val="0097D9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pPr lvl="0" algn="ctr" defTabSz="641909">
              <a:defRPr/>
            </a:pPr>
            <a:r>
              <a:rPr lang="fr-FR" dirty="0" err="1"/>
              <a:t>Industrial</a:t>
            </a:r>
            <a:r>
              <a:rPr lang="fr-FR" dirty="0"/>
              <a:t> </a:t>
            </a:r>
            <a:r>
              <a:rPr lang="fr-FR" dirty="0" err="1"/>
              <a:t>equipments</a:t>
            </a:r>
            <a:endParaRPr lang="fr-F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0FD3B40-4C99-5C44-8CA3-302AA7F7637F}"/>
              </a:ext>
            </a:extLst>
          </p:cNvPr>
          <p:cNvSpPr/>
          <p:nvPr/>
        </p:nvSpPr>
        <p:spPr>
          <a:xfrm>
            <a:off x="6087660" y="2775489"/>
            <a:ext cx="2191416" cy="1234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13CDB51-D76A-9E40-A5AF-0D697B19C8C5}"/>
              </a:ext>
            </a:extLst>
          </p:cNvPr>
          <p:cNvSpPr txBox="1"/>
          <p:nvPr/>
        </p:nvSpPr>
        <p:spPr>
          <a:xfrm>
            <a:off x="6137165" y="2933609"/>
            <a:ext cx="21914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lvl="0"/>
            <a:r>
              <a:rPr lang="fr-FR" sz="1400" dirty="0">
                <a:solidFill>
                  <a:prstClr val="black"/>
                </a:solidFill>
              </a:rPr>
              <a:t>Control </a:t>
            </a:r>
            <a:r>
              <a:rPr lang="fr-FR" sz="1400" dirty="0" err="1">
                <a:solidFill>
                  <a:prstClr val="black"/>
                </a:solidFill>
              </a:rPr>
              <a:t>cables</a:t>
            </a:r>
            <a:r>
              <a:rPr lang="fr-FR" sz="1400" dirty="0">
                <a:solidFill>
                  <a:prstClr val="black"/>
                </a:solidFill>
              </a:rPr>
              <a:t>, </a:t>
            </a:r>
            <a:r>
              <a:rPr lang="fr-FR" sz="1400" dirty="0" err="1">
                <a:solidFill>
                  <a:prstClr val="black"/>
                </a:solidFill>
              </a:rPr>
              <a:t>field</a:t>
            </a:r>
            <a:r>
              <a:rPr lang="fr-FR" sz="1400" dirty="0">
                <a:solidFill>
                  <a:prstClr val="black"/>
                </a:solidFill>
              </a:rPr>
              <a:t> bus </a:t>
            </a:r>
            <a:r>
              <a:rPr lang="fr-FR" sz="1400" dirty="0" err="1">
                <a:solidFill>
                  <a:prstClr val="black"/>
                </a:solidFill>
              </a:rPr>
              <a:t>cables</a:t>
            </a:r>
            <a:r>
              <a:rPr lang="fr-FR" sz="1400" dirty="0">
                <a:solidFill>
                  <a:prstClr val="black"/>
                </a:solidFill>
              </a:rPr>
              <a:t>, drag </a:t>
            </a:r>
            <a:r>
              <a:rPr lang="fr-FR" sz="1400" dirty="0" err="1">
                <a:solidFill>
                  <a:prstClr val="black"/>
                </a:solidFill>
              </a:rPr>
              <a:t>chain</a:t>
            </a:r>
            <a:r>
              <a:rPr lang="fr-FR" sz="1400" dirty="0">
                <a:solidFill>
                  <a:prstClr val="black"/>
                </a:solidFill>
              </a:rPr>
              <a:t> </a:t>
            </a:r>
            <a:r>
              <a:rPr lang="fr-FR" sz="1400" dirty="0" err="1">
                <a:solidFill>
                  <a:prstClr val="black"/>
                </a:solidFill>
              </a:rPr>
              <a:t>cables</a:t>
            </a:r>
            <a:r>
              <a:rPr lang="fr-FR" sz="1400" dirty="0">
                <a:solidFill>
                  <a:prstClr val="black"/>
                </a:solidFill>
              </a:rPr>
              <a:t>, Instrumentation…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ABFDF04-C5AE-CD4F-B8A0-44C23C9DB4A4}"/>
              </a:ext>
            </a:extLst>
          </p:cNvPr>
          <p:cNvSpPr/>
          <p:nvPr/>
        </p:nvSpPr>
        <p:spPr>
          <a:xfrm>
            <a:off x="3704901" y="2081599"/>
            <a:ext cx="2191416" cy="1928698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965B9AA3-CB71-3442-9D86-205396DC33FF}"/>
              </a:ext>
            </a:extLst>
          </p:cNvPr>
          <p:cNvSpPr txBox="1"/>
          <p:nvPr/>
        </p:nvSpPr>
        <p:spPr>
          <a:xfrm>
            <a:off x="3704900" y="2254327"/>
            <a:ext cx="2191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rgbClr val="0097D9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pPr lvl="0" algn="ctr" defTabSz="641909">
              <a:defRPr/>
            </a:pPr>
            <a:r>
              <a:rPr lang="fr-FR" dirty="0" err="1"/>
              <a:t>Industry</a:t>
            </a:r>
            <a:r>
              <a:rPr lang="fr-FR" dirty="0"/>
              <a:t> 4.0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155E7EF-A4C4-954A-B81B-4DB8AC3FFA76}"/>
              </a:ext>
            </a:extLst>
          </p:cNvPr>
          <p:cNvSpPr/>
          <p:nvPr/>
        </p:nvSpPr>
        <p:spPr>
          <a:xfrm>
            <a:off x="3704901" y="2776378"/>
            <a:ext cx="2191416" cy="1234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2765987-DC95-054F-B5ED-3B3A4CF14C4A}"/>
              </a:ext>
            </a:extLst>
          </p:cNvPr>
          <p:cNvSpPr txBox="1"/>
          <p:nvPr/>
        </p:nvSpPr>
        <p:spPr>
          <a:xfrm>
            <a:off x="3846739" y="2924599"/>
            <a:ext cx="21914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lvl="0"/>
            <a:r>
              <a:rPr lang="fr-FR" sz="1400" dirty="0" err="1">
                <a:solidFill>
                  <a:prstClr val="black"/>
                </a:solidFill>
              </a:rPr>
              <a:t>Interconnected</a:t>
            </a:r>
            <a:r>
              <a:rPr lang="fr-FR" sz="1400" dirty="0">
                <a:solidFill>
                  <a:prstClr val="black"/>
                </a:solidFill>
              </a:rPr>
              <a:t> global solution (automation and </a:t>
            </a:r>
            <a:r>
              <a:rPr lang="fr-FR" sz="1400" dirty="0" err="1">
                <a:solidFill>
                  <a:prstClr val="black"/>
                </a:solidFill>
              </a:rPr>
              <a:t>robotization</a:t>
            </a:r>
            <a:r>
              <a:rPr lang="fr-FR" sz="1400" dirty="0">
                <a:solidFill>
                  <a:prstClr val="black"/>
                </a:solidFill>
              </a:rPr>
              <a:t>)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C3F2F3E8-B331-B844-A115-DE529E63EB8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9417" y="919120"/>
            <a:ext cx="901191" cy="55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55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837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739E0C-5D18-2B4D-B1D1-1D478ED353A7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Industrial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cabling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solutions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C80B500-2103-2645-B056-12AAD1E0FFF5}"/>
              </a:ext>
            </a:extLst>
          </p:cNvPr>
          <p:cNvGrpSpPr/>
          <p:nvPr/>
        </p:nvGrpSpPr>
        <p:grpSpPr>
          <a:xfrm>
            <a:off x="2696208" y="736545"/>
            <a:ext cx="5142979" cy="4324607"/>
            <a:chOff x="3482665" y="2055159"/>
            <a:chExt cx="4354152" cy="3661299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719E997-972C-914E-9124-64D3AA22D71C}"/>
                </a:ext>
              </a:extLst>
            </p:cNvPr>
            <p:cNvSpPr/>
            <p:nvPr/>
          </p:nvSpPr>
          <p:spPr>
            <a:xfrm>
              <a:off x="3482665" y="3049911"/>
              <a:ext cx="1085321" cy="1085321"/>
            </a:xfrm>
            <a:prstGeom prst="ellipse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2D19E35-97C3-2F4B-A766-526C638DED4B}"/>
                </a:ext>
              </a:extLst>
            </p:cNvPr>
            <p:cNvSpPr/>
            <p:nvPr/>
          </p:nvSpPr>
          <p:spPr>
            <a:xfrm>
              <a:off x="6081458" y="4631137"/>
              <a:ext cx="1085321" cy="1085321"/>
            </a:xfrm>
            <a:prstGeom prst="ellipse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D2FB71B-B4E7-2A46-93B5-9DD93042E9C3}"/>
                </a:ext>
              </a:extLst>
            </p:cNvPr>
            <p:cNvSpPr/>
            <p:nvPr/>
          </p:nvSpPr>
          <p:spPr>
            <a:xfrm>
              <a:off x="6751496" y="2994839"/>
              <a:ext cx="1085321" cy="1085321"/>
            </a:xfrm>
            <a:prstGeom prst="ellipse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CAFA4F0-FBAD-3B41-95C8-5314A2969D86}"/>
                </a:ext>
              </a:extLst>
            </p:cNvPr>
            <p:cNvSpPr/>
            <p:nvPr/>
          </p:nvSpPr>
          <p:spPr>
            <a:xfrm>
              <a:off x="4207107" y="4631137"/>
              <a:ext cx="1085321" cy="1085321"/>
            </a:xfrm>
            <a:prstGeom prst="ellipse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4942224A-656D-CA4E-94A4-E558AEC1556C}"/>
                </a:ext>
              </a:extLst>
            </p:cNvPr>
            <p:cNvSpPr/>
            <p:nvPr/>
          </p:nvSpPr>
          <p:spPr>
            <a:xfrm>
              <a:off x="5195647" y="2055159"/>
              <a:ext cx="1085321" cy="1085321"/>
            </a:xfrm>
            <a:prstGeom prst="ellipse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48F7233F-7D1E-6E48-BAF6-D90F5C868E5D}"/>
              </a:ext>
            </a:extLst>
          </p:cNvPr>
          <p:cNvSpPr txBox="1"/>
          <p:nvPr/>
        </p:nvSpPr>
        <p:spPr>
          <a:xfrm>
            <a:off x="4049087" y="2740428"/>
            <a:ext cx="24824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1D89D1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</a:defRPr>
            </a:lvl1pPr>
          </a:lstStyle>
          <a:p>
            <a:pPr algn="ctr"/>
            <a:r>
              <a:rPr lang="fr-FR" sz="2600" dirty="0">
                <a:solidFill>
                  <a:srgbClr val="0097D9"/>
                </a:solidFill>
              </a:rPr>
              <a:t>INDUSTRIAL</a:t>
            </a:r>
            <a:r>
              <a:rPr lang="fr-FR" sz="2000" dirty="0">
                <a:solidFill>
                  <a:srgbClr val="0097D9"/>
                </a:solidFill>
              </a:rPr>
              <a:t> SECTORS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19B9C06-7C20-8F4A-8168-9B983AF3DFAB}"/>
              </a:ext>
            </a:extLst>
          </p:cNvPr>
          <p:cNvSpPr txBox="1"/>
          <p:nvPr/>
        </p:nvSpPr>
        <p:spPr>
          <a:xfrm>
            <a:off x="2952630" y="3209332"/>
            <a:ext cx="899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Marine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A1005B5-44EA-E14F-8F60-6D757FAEEF2B}"/>
              </a:ext>
            </a:extLst>
          </p:cNvPr>
          <p:cNvSpPr txBox="1"/>
          <p:nvPr/>
        </p:nvSpPr>
        <p:spPr>
          <a:xfrm>
            <a:off x="4757254" y="2026996"/>
            <a:ext cx="1214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Process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and automation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7185E76-DD6F-6646-B414-F2B65B2F31A1}"/>
              </a:ext>
            </a:extLst>
          </p:cNvPr>
          <p:cNvSpPr txBox="1"/>
          <p:nvPr/>
        </p:nvSpPr>
        <p:spPr>
          <a:xfrm>
            <a:off x="6727970" y="3128410"/>
            <a:ext cx="1214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Petrochemical</a:t>
            </a:r>
            <a:endParaRPr lang="fr-FR" sz="12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1EF8FDF-9D9F-E64B-8DC0-B2F733849425}"/>
              </a:ext>
            </a:extLst>
          </p:cNvPr>
          <p:cNvSpPr txBox="1"/>
          <p:nvPr/>
        </p:nvSpPr>
        <p:spPr>
          <a:xfrm>
            <a:off x="3585584" y="5077169"/>
            <a:ext cx="1214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Handling and lifting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2739009-75F0-6845-B513-57865C27D88C}"/>
              </a:ext>
            </a:extLst>
          </p:cNvPr>
          <p:cNvSpPr txBox="1"/>
          <p:nvPr/>
        </p:nvSpPr>
        <p:spPr>
          <a:xfrm>
            <a:off x="5807525" y="5081477"/>
            <a:ext cx="1214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Water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treatment</a:t>
            </a:r>
            <a:endParaRPr lang="fr-FR" sz="12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19" name="Shape 41">
            <a:hlinkClick r:id="rId8"/>
            <a:extLst>
              <a:ext uri="{FF2B5EF4-FFF2-40B4-BE49-F238E27FC236}">
                <a16:creationId xmlns:a16="http://schemas.microsoft.com/office/drawing/2014/main" id="{5F3A20CA-789D-A348-A209-0DF9527D6E81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0" name="Shape 42">
            <a:hlinkClick r:id="rId9"/>
            <a:extLst>
              <a:ext uri="{FF2B5EF4-FFF2-40B4-BE49-F238E27FC236}">
                <a16:creationId xmlns:a16="http://schemas.microsoft.com/office/drawing/2014/main" id="{3E5F6475-AC2D-FD44-AEA1-AD663F6FC482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1" name="Shape 43">
            <a:hlinkClick r:id="rId10"/>
            <a:extLst>
              <a:ext uri="{FF2B5EF4-FFF2-40B4-BE49-F238E27FC236}">
                <a16:creationId xmlns:a16="http://schemas.microsoft.com/office/drawing/2014/main" id="{0BE4C139-1CE8-5D4D-8B72-CF09B02D4FFE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3" name="Shape 44">
            <a:hlinkClick r:id="rId11"/>
            <a:extLst>
              <a:ext uri="{FF2B5EF4-FFF2-40B4-BE49-F238E27FC236}">
                <a16:creationId xmlns:a16="http://schemas.microsoft.com/office/drawing/2014/main" id="{391584FD-C498-FF48-A2FF-4407868AEF9A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7620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837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739E0C-5D18-2B4D-B1D1-1D478ED353A7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Industrial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cabling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solutions</a:t>
            </a:r>
          </a:p>
        </p:txBody>
      </p:sp>
      <p:sp>
        <p:nvSpPr>
          <p:cNvPr id="18" name="Shape 41">
            <a:hlinkClick r:id="rId3"/>
            <a:extLst>
              <a:ext uri="{FF2B5EF4-FFF2-40B4-BE49-F238E27FC236}">
                <a16:creationId xmlns:a16="http://schemas.microsoft.com/office/drawing/2014/main" id="{8A08E28A-6D92-0948-A9A3-D7F22ECA9528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0" name="Shape 42">
            <a:hlinkClick r:id="rId4"/>
            <a:extLst>
              <a:ext uri="{FF2B5EF4-FFF2-40B4-BE49-F238E27FC236}">
                <a16:creationId xmlns:a16="http://schemas.microsoft.com/office/drawing/2014/main" id="{51741E53-EB71-4E44-89DB-77D1002E3391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2" name="Shape 43">
            <a:hlinkClick r:id="rId5"/>
            <a:extLst>
              <a:ext uri="{FF2B5EF4-FFF2-40B4-BE49-F238E27FC236}">
                <a16:creationId xmlns:a16="http://schemas.microsoft.com/office/drawing/2014/main" id="{172F7923-FF7F-3C4F-91CD-EE345AA6C6D4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3" name="Shape 44">
            <a:hlinkClick r:id="rId6"/>
            <a:extLst>
              <a:ext uri="{FF2B5EF4-FFF2-40B4-BE49-F238E27FC236}">
                <a16:creationId xmlns:a16="http://schemas.microsoft.com/office/drawing/2014/main" id="{C7841D44-B731-3241-B341-20B3B756E52C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9E222D-72DD-2E44-978E-56FCFC0FD390}"/>
              </a:ext>
            </a:extLst>
          </p:cNvPr>
          <p:cNvSpPr/>
          <p:nvPr/>
        </p:nvSpPr>
        <p:spPr>
          <a:xfrm>
            <a:off x="0" y="1794432"/>
            <a:ext cx="2451937" cy="1320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37F6482-B5FF-4247-85F8-47314C850EEF}"/>
              </a:ext>
            </a:extLst>
          </p:cNvPr>
          <p:cNvSpPr/>
          <p:nvPr/>
        </p:nvSpPr>
        <p:spPr>
          <a:xfrm>
            <a:off x="0" y="1802430"/>
            <a:ext cx="4441528" cy="1304378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FBA98D4-07C9-C341-82D3-B5BCD6FC4AE7}"/>
              </a:ext>
            </a:extLst>
          </p:cNvPr>
          <p:cNvSpPr txBox="1"/>
          <p:nvPr/>
        </p:nvSpPr>
        <p:spPr>
          <a:xfrm>
            <a:off x="2518932" y="2110502"/>
            <a:ext cx="1691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rgbClr val="0097D9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pPr lvl="0">
              <a:defRPr/>
            </a:pPr>
            <a:r>
              <a:rPr lang="fr-FR" dirty="0"/>
              <a:t>CONTROL CABLES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93F3B8B-A8C0-B949-B412-E9EA3AC5DFD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80247" l="0" r="100000">
                        <a14:foregroundMark x1="130" y1="77778" x2="99870" y2="70370"/>
                        <a14:backgroundMark x1="1302" y1="95062" x2="1302" y2="95062"/>
                        <a14:backgroundMark x1="25260" y1="96914" x2="25260" y2="96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4466"/>
          <a:stretch/>
        </p:blipFill>
        <p:spPr>
          <a:xfrm rot="10800000">
            <a:off x="0" y="2047849"/>
            <a:ext cx="1877546" cy="411203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5883CD3-3CEE-E14C-AA30-3D5E16A038F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97516"/>
            <a:ext cx="1966411" cy="795523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4CE1D5B9-4796-7646-9777-AB7F7B858EAB}"/>
              </a:ext>
            </a:extLst>
          </p:cNvPr>
          <p:cNvSpPr/>
          <p:nvPr/>
        </p:nvSpPr>
        <p:spPr>
          <a:xfrm>
            <a:off x="0" y="3394017"/>
            <a:ext cx="2451937" cy="971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F81D4B-AEE8-D44E-84CE-1D4122EE8D0B}"/>
              </a:ext>
            </a:extLst>
          </p:cNvPr>
          <p:cNvSpPr/>
          <p:nvPr/>
        </p:nvSpPr>
        <p:spPr>
          <a:xfrm>
            <a:off x="0" y="3402015"/>
            <a:ext cx="4441528" cy="95554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7632FE4-E9A4-2C4E-92AB-744D38A18461}"/>
              </a:ext>
            </a:extLst>
          </p:cNvPr>
          <p:cNvSpPr txBox="1"/>
          <p:nvPr/>
        </p:nvSpPr>
        <p:spPr>
          <a:xfrm>
            <a:off x="2518932" y="3587399"/>
            <a:ext cx="1993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rgbClr val="0097D9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pPr lvl="0">
              <a:defRPr/>
            </a:pPr>
            <a:r>
              <a:rPr lang="fr-FR" dirty="0"/>
              <a:t>POWER</a:t>
            </a:r>
          </a:p>
          <a:p>
            <a:pPr lvl="0">
              <a:defRPr/>
            </a:pPr>
            <a:r>
              <a:rPr lang="fr-FR" dirty="0"/>
              <a:t>CABLES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E4E4001C-6F19-364F-ABA4-0199A60DD97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0" r="92936">
                        <a14:foregroundMark x1="89357" y1="25522" x2="89357" y2="25522"/>
                        <a14:foregroundMark x1="86767" y1="24478" x2="92936" y2="21343"/>
                        <a14:foregroundMark x1="91853" y1="25821" x2="92183" y2="227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557683"/>
            <a:ext cx="2043915" cy="644209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B75B308-CF27-B84F-8D14-B6F98071C02E}"/>
              </a:ext>
            </a:extLst>
          </p:cNvPr>
          <p:cNvSpPr/>
          <p:nvPr/>
        </p:nvSpPr>
        <p:spPr>
          <a:xfrm>
            <a:off x="6593302" y="1519342"/>
            <a:ext cx="2563477" cy="981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8A91D80-203B-3546-85DA-5616F5AA7AAE}"/>
              </a:ext>
            </a:extLst>
          </p:cNvPr>
          <p:cNvSpPr/>
          <p:nvPr/>
        </p:nvSpPr>
        <p:spPr>
          <a:xfrm>
            <a:off x="4672673" y="1537492"/>
            <a:ext cx="4471326" cy="95554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60DA3205-D7CE-D544-9397-ED1E9274BFD2}"/>
              </a:ext>
            </a:extLst>
          </p:cNvPr>
          <p:cNvSpPr txBox="1"/>
          <p:nvPr/>
        </p:nvSpPr>
        <p:spPr>
          <a:xfrm>
            <a:off x="4757667" y="1711103"/>
            <a:ext cx="1750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rgbClr val="0097D9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pPr defTabSz="641909"/>
            <a:r>
              <a:rPr lang="fr-FR" dirty="0"/>
              <a:t>DRAG CHAIN CABLES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4A1A9A5-A652-524E-AF7C-FA53CBE1EF68}"/>
              </a:ext>
            </a:extLst>
          </p:cNvPr>
          <p:cNvSpPr/>
          <p:nvPr/>
        </p:nvSpPr>
        <p:spPr>
          <a:xfrm>
            <a:off x="6593302" y="2767733"/>
            <a:ext cx="2550697" cy="981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05DA0BD-A69F-3940-ACB2-44BE07651F76}"/>
              </a:ext>
            </a:extLst>
          </p:cNvPr>
          <p:cNvSpPr/>
          <p:nvPr/>
        </p:nvSpPr>
        <p:spPr>
          <a:xfrm>
            <a:off x="4672673" y="2785883"/>
            <a:ext cx="4471326" cy="95554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0C851816-B563-7041-BE46-E136FC5522FE}"/>
              </a:ext>
            </a:extLst>
          </p:cNvPr>
          <p:cNvSpPr txBox="1"/>
          <p:nvPr/>
        </p:nvSpPr>
        <p:spPr>
          <a:xfrm>
            <a:off x="4757667" y="2848157"/>
            <a:ext cx="1750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rgbClr val="0097D9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pPr defTabSz="641909"/>
            <a:r>
              <a:rPr lang="fr-FR" dirty="0"/>
              <a:t>HIGH TEMPERATURE CABLES</a:t>
            </a: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0DA7515A-79E9-BA43-9143-35C25CABE75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78481" l="0" r="100000">
                        <a14:foregroundMark x1="43900" y1="60127" x2="99891" y2="50633"/>
                        <a14:foregroundMark x1="0" y1="50000" x2="52832" y2="46203"/>
                        <a14:foregroundMark x1="0" y1="72152" x2="16122" y2="63291"/>
                        <a14:foregroundMark x1="47821" y1="20253" x2="38780" y2="20886"/>
                        <a14:foregroundMark x1="69717" y1="18354" x2="67756" y2="18354"/>
                        <a14:foregroundMark x1="11547" y1="17089" x2="4575" y2="18354"/>
                        <a14:foregroundMark x1="69390" y1="82278" x2="99891" y2="82278"/>
                        <a14:foregroundMark x1="0" y1="41772" x2="95425" y2="43038"/>
                        <a14:backgroundMark x1="94118" y1="98734" x2="6100" y2="94937"/>
                        <a14:backgroundMark x1="9150" y1="0" x2="67102" y2="16456"/>
                        <a14:backgroundMark x1="66993" y1="18354" x2="66993" y2="18354"/>
                        <a14:backgroundMark x1="67211" y1="16456" x2="67211" y2="16456"/>
                        <a14:backgroundMark x1="66993" y1="17089" x2="66993" y2="17089"/>
                        <a14:backgroundMark x1="65795" y1="18354" x2="68083" y2="15190"/>
                        <a14:backgroundMark x1="29739" y1="18354" x2="12418" y2="13924"/>
                        <a14:backgroundMark x1="8932" y1="0" x2="12309" y2="13291"/>
                        <a14:backgroundMark x1="29630" y1="17089" x2="29630" y2="17089"/>
                        <a14:backgroundMark x1="30174" y1="18354" x2="29739" y2="15190"/>
                        <a14:backgroundMark x1="28431" y1="18354" x2="31481" y2="164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7795" y="1836461"/>
            <a:ext cx="2028984" cy="347478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80B9066D-6972-8A45-8770-B280E6C3DDF3}"/>
              </a:ext>
            </a:extLst>
          </p:cNvPr>
          <p:cNvSpPr/>
          <p:nvPr/>
        </p:nvSpPr>
        <p:spPr>
          <a:xfrm>
            <a:off x="6593302" y="4026254"/>
            <a:ext cx="2550697" cy="981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2D652BD-7EED-F54F-9947-C1DA4F0E44BA}"/>
              </a:ext>
            </a:extLst>
          </p:cNvPr>
          <p:cNvSpPr/>
          <p:nvPr/>
        </p:nvSpPr>
        <p:spPr>
          <a:xfrm>
            <a:off x="4672673" y="4044404"/>
            <a:ext cx="4471326" cy="95554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74746BFE-1B22-444C-9C96-52941249635E}"/>
              </a:ext>
            </a:extLst>
          </p:cNvPr>
          <p:cNvSpPr txBox="1"/>
          <p:nvPr/>
        </p:nvSpPr>
        <p:spPr>
          <a:xfrm>
            <a:off x="4757667" y="4224724"/>
            <a:ext cx="1750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rgbClr val="0097D9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pPr defTabSz="641909"/>
            <a:r>
              <a:rPr lang="fr-FR" dirty="0"/>
              <a:t>FIELD BUS CABLES</a:t>
            </a: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43C963AB-68C5-374B-A8D4-25370AD53E39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998069" y="3016966"/>
            <a:ext cx="2158709" cy="537544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5940E815-7130-0045-9724-A8461BA64BC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 rot="10800000">
            <a:off x="6755296" y="4016124"/>
            <a:ext cx="2388703" cy="8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966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897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739E0C-5D18-2B4D-B1D1-1D478ED353A7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Industrial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cabling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solutions</a:t>
            </a:r>
          </a:p>
        </p:txBody>
      </p:sp>
      <p:sp>
        <p:nvSpPr>
          <p:cNvPr id="18" name="Shape 41">
            <a:hlinkClick r:id="rId3"/>
            <a:extLst>
              <a:ext uri="{FF2B5EF4-FFF2-40B4-BE49-F238E27FC236}">
                <a16:creationId xmlns:a16="http://schemas.microsoft.com/office/drawing/2014/main" id="{8A08E28A-6D92-0948-A9A3-D7F22ECA9528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42">
            <a:hlinkClick r:id="rId4"/>
            <a:extLst>
              <a:ext uri="{FF2B5EF4-FFF2-40B4-BE49-F238E27FC236}">
                <a16:creationId xmlns:a16="http://schemas.microsoft.com/office/drawing/2014/main" id="{51741E53-EB71-4E44-89DB-77D1002E3391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43">
            <a:hlinkClick r:id="rId5"/>
            <a:extLst>
              <a:ext uri="{FF2B5EF4-FFF2-40B4-BE49-F238E27FC236}">
                <a16:creationId xmlns:a16="http://schemas.microsoft.com/office/drawing/2014/main" id="{172F7923-FF7F-3C4F-91CD-EE345AA6C6D4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44">
            <a:hlinkClick r:id="rId6"/>
            <a:extLst>
              <a:ext uri="{FF2B5EF4-FFF2-40B4-BE49-F238E27FC236}">
                <a16:creationId xmlns:a16="http://schemas.microsoft.com/office/drawing/2014/main" id="{C7841D44-B731-3241-B341-20B3B756E52C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9E222D-72DD-2E44-978E-56FCFC0FD390}"/>
              </a:ext>
            </a:extLst>
          </p:cNvPr>
          <p:cNvSpPr/>
          <p:nvPr/>
        </p:nvSpPr>
        <p:spPr>
          <a:xfrm>
            <a:off x="0" y="1802453"/>
            <a:ext cx="2451937" cy="1064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37F6482-B5FF-4247-85F8-47314C850EEF}"/>
              </a:ext>
            </a:extLst>
          </p:cNvPr>
          <p:cNvSpPr/>
          <p:nvPr/>
        </p:nvSpPr>
        <p:spPr>
          <a:xfrm>
            <a:off x="0" y="1802430"/>
            <a:ext cx="4441528" cy="1051761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FBA98D4-07C9-C341-82D3-B5BCD6FC4AE7}"/>
              </a:ext>
            </a:extLst>
          </p:cNvPr>
          <p:cNvSpPr txBox="1"/>
          <p:nvPr/>
        </p:nvSpPr>
        <p:spPr>
          <a:xfrm>
            <a:off x="2463556" y="1957701"/>
            <a:ext cx="24742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rgbClr val="0097D9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pPr defTabSz="641909">
              <a:defRPr/>
            </a:pPr>
            <a:r>
              <a:rPr lang="fr-FR" sz="1400" dirty="0"/>
              <a:t>INSTRUMENTATION</a:t>
            </a:r>
          </a:p>
          <a:p>
            <a:pPr defTabSz="641909">
              <a:defRPr/>
            </a:pPr>
            <a:r>
              <a:rPr lang="fr-FR" sz="1400" dirty="0"/>
              <a:t>CABLES</a:t>
            </a:r>
            <a:r>
              <a:rPr lang="fr-FR" sz="1500" dirty="0"/>
              <a:t> </a:t>
            </a:r>
          </a:p>
          <a:p>
            <a:pPr defTabSz="641909">
              <a:defRPr/>
            </a:pPr>
            <a:r>
              <a:rPr lang="fr-FR" dirty="0"/>
              <a:t>NFM 87-202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CE1D5B9-4796-7646-9777-AB7F7B858EAB}"/>
              </a:ext>
            </a:extLst>
          </p:cNvPr>
          <p:cNvSpPr/>
          <p:nvPr/>
        </p:nvSpPr>
        <p:spPr>
          <a:xfrm>
            <a:off x="0" y="3263667"/>
            <a:ext cx="2451937" cy="971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F81D4B-AEE8-D44E-84CE-1D4122EE8D0B}"/>
              </a:ext>
            </a:extLst>
          </p:cNvPr>
          <p:cNvSpPr/>
          <p:nvPr/>
        </p:nvSpPr>
        <p:spPr>
          <a:xfrm>
            <a:off x="0" y="3271665"/>
            <a:ext cx="4441528" cy="95554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7632FE4-E9A4-2C4E-92AB-744D38A18461}"/>
              </a:ext>
            </a:extLst>
          </p:cNvPr>
          <p:cNvSpPr txBox="1"/>
          <p:nvPr/>
        </p:nvSpPr>
        <p:spPr>
          <a:xfrm>
            <a:off x="2593282" y="3373621"/>
            <a:ext cx="184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rgbClr val="0097D9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pPr defTabSz="641909"/>
            <a:r>
              <a:rPr lang="fr-FR" dirty="0"/>
              <a:t>MARINE</a:t>
            </a:r>
          </a:p>
          <a:p>
            <a:pPr defTabSz="641909"/>
            <a:r>
              <a:rPr lang="fr-FR" dirty="0"/>
              <a:t>SOLUTION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B75B308-CF27-B84F-8D14-B6F98071C02E}"/>
              </a:ext>
            </a:extLst>
          </p:cNvPr>
          <p:cNvSpPr/>
          <p:nvPr/>
        </p:nvSpPr>
        <p:spPr>
          <a:xfrm>
            <a:off x="6593302" y="1519342"/>
            <a:ext cx="2563477" cy="981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8A91D80-203B-3546-85DA-5616F5AA7AAE}"/>
              </a:ext>
            </a:extLst>
          </p:cNvPr>
          <p:cNvSpPr/>
          <p:nvPr/>
        </p:nvSpPr>
        <p:spPr>
          <a:xfrm>
            <a:off x="4672673" y="1537492"/>
            <a:ext cx="4471326" cy="95554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60DA3205-D7CE-D544-9397-ED1E9274BFD2}"/>
              </a:ext>
            </a:extLst>
          </p:cNvPr>
          <p:cNvSpPr txBox="1"/>
          <p:nvPr/>
        </p:nvSpPr>
        <p:spPr>
          <a:xfrm>
            <a:off x="4757667" y="1599766"/>
            <a:ext cx="1750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rgbClr val="0097D9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pPr defTabSz="641909">
              <a:defRPr/>
            </a:pPr>
            <a:r>
              <a:rPr lang="fr-FR" dirty="0">
                <a:solidFill>
                  <a:srgbClr val="1D89D1"/>
                </a:solidFill>
              </a:rPr>
              <a:t>INDUSTRY 4.0</a:t>
            </a:r>
          </a:p>
          <a:p>
            <a:pPr defTabSz="641909">
              <a:defRPr/>
            </a:pPr>
            <a:r>
              <a:rPr lang="fr-FR" dirty="0"/>
              <a:t>SOLUTION</a:t>
            </a:r>
            <a:endParaRPr lang="fr-FR" dirty="0">
              <a:solidFill>
                <a:srgbClr val="1D89D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4A1A9A5-A652-524E-AF7C-FA53CBE1EF68}"/>
              </a:ext>
            </a:extLst>
          </p:cNvPr>
          <p:cNvSpPr/>
          <p:nvPr/>
        </p:nvSpPr>
        <p:spPr>
          <a:xfrm>
            <a:off x="6593302" y="2767733"/>
            <a:ext cx="2550697" cy="981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05DA0BD-A69F-3940-ACB2-44BE07651F76}"/>
              </a:ext>
            </a:extLst>
          </p:cNvPr>
          <p:cNvSpPr/>
          <p:nvPr/>
        </p:nvSpPr>
        <p:spPr>
          <a:xfrm>
            <a:off x="4672673" y="2783757"/>
            <a:ext cx="4471326" cy="957674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0C851816-B563-7041-BE46-E136FC5522FE}"/>
              </a:ext>
            </a:extLst>
          </p:cNvPr>
          <p:cNvSpPr txBox="1"/>
          <p:nvPr/>
        </p:nvSpPr>
        <p:spPr>
          <a:xfrm>
            <a:off x="4757667" y="2848157"/>
            <a:ext cx="1750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rgbClr val="0097D9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pPr defTabSz="641909"/>
            <a:r>
              <a:rPr lang="fr-FR" dirty="0"/>
              <a:t>C1 CERTIFIED CABLES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2D652BD-7EED-F54F-9947-C1DA4F0E44BA}"/>
              </a:ext>
            </a:extLst>
          </p:cNvPr>
          <p:cNvSpPr/>
          <p:nvPr/>
        </p:nvSpPr>
        <p:spPr>
          <a:xfrm>
            <a:off x="4672673" y="4044404"/>
            <a:ext cx="4719980" cy="955547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16F24EE-C2FA-FE46-82FB-43DD3E8AB66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 rot="10800000">
            <a:off x="6828955" y="1389628"/>
            <a:ext cx="2315044" cy="1200224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358B066F-5483-EF46-A395-D6A4FC1DDD87}"/>
              </a:ext>
            </a:extLst>
          </p:cNvPr>
          <p:cNvSpPr txBox="1"/>
          <p:nvPr/>
        </p:nvSpPr>
        <p:spPr>
          <a:xfrm>
            <a:off x="4751556" y="2076327"/>
            <a:ext cx="191070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41909">
              <a:defRPr/>
            </a:pPr>
            <a:r>
              <a:rPr lang="fr-FR" sz="108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Cables</a:t>
            </a:r>
            <a:r>
              <a:rPr lang="fr-FR" sz="108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and </a:t>
            </a:r>
            <a:r>
              <a:rPr lang="fr-FR" sz="108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connectivity</a:t>
            </a:r>
            <a:r>
              <a:rPr lang="fr-FR" sz="108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</a:p>
          <a:p>
            <a:pPr defTabSz="641909">
              <a:defRPr/>
            </a:pPr>
            <a:r>
              <a:rPr lang="fr-FR" sz="108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(RJ45, IP67 solutions, M12…)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3BF0D2C-AFB2-FC4F-A782-5F06E672E967}"/>
              </a:ext>
            </a:extLst>
          </p:cNvPr>
          <p:cNvSpPr txBox="1"/>
          <p:nvPr/>
        </p:nvSpPr>
        <p:spPr>
          <a:xfrm>
            <a:off x="4751556" y="3316907"/>
            <a:ext cx="223416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41909">
              <a:defRPr/>
            </a:pPr>
            <a:r>
              <a:rPr lang="fr-FR" sz="1080" dirty="0">
                <a:solidFill>
                  <a:srgbClr val="0097D9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(</a:t>
            </a:r>
            <a:r>
              <a:rPr lang="fr-FR" sz="1080" dirty="0" err="1">
                <a:solidFill>
                  <a:srgbClr val="0097D9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Fire</a:t>
            </a:r>
            <a:r>
              <a:rPr lang="fr-FR" sz="1080" dirty="0">
                <a:solidFill>
                  <a:srgbClr val="0097D9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retardant) </a:t>
            </a:r>
          </a:p>
          <a:p>
            <a:pPr defTabSz="641909">
              <a:defRPr/>
            </a:pPr>
            <a:r>
              <a:rPr lang="fr-FR" sz="108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Nuclear</a:t>
            </a:r>
            <a:r>
              <a:rPr lang="fr-FR" sz="108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plant &amp; Infrastructure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2D748CE9-9C5A-D444-82DE-DEFF4CF1861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942972" y="2813183"/>
            <a:ext cx="2201028" cy="822901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DD0DDAEB-5F92-AE4A-9BC3-C54EB5D9785A}"/>
              </a:ext>
            </a:extLst>
          </p:cNvPr>
          <p:cNvSpPr txBox="1"/>
          <p:nvPr/>
        </p:nvSpPr>
        <p:spPr>
          <a:xfrm>
            <a:off x="4756530" y="4060571"/>
            <a:ext cx="4149410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0097D9"/>
                </a:solidFill>
                <a:latin typeface="SF UI Display" pitchFamily="2" charset="0"/>
                <a:ea typeface="SF UI Display" pitchFamily="2" charset="0"/>
              </a:defRPr>
            </a:lvl1pPr>
          </a:lstStyle>
          <a:p>
            <a:pPr defTabSz="641909"/>
            <a:r>
              <a:rPr lang="fr-FR" sz="1080" dirty="0" err="1">
                <a:solidFill>
                  <a:prstClr val="white"/>
                </a:solidFill>
              </a:rPr>
              <a:t>Also</a:t>
            </a:r>
            <a:r>
              <a:rPr lang="fr-FR" sz="1080" dirty="0">
                <a:solidFill>
                  <a:prstClr val="white"/>
                </a:solidFill>
              </a:rPr>
              <a:t>…</a:t>
            </a:r>
          </a:p>
          <a:p>
            <a:pPr defTabSz="641909"/>
            <a:r>
              <a:rPr lang="fr-FR" sz="1080" dirty="0"/>
              <a:t>DATA TRANSMISSION CABLES</a:t>
            </a:r>
          </a:p>
          <a:p>
            <a:pPr defTabSz="641909"/>
            <a:r>
              <a:rPr lang="fr-FR" sz="1080" dirty="0"/>
              <a:t>POWER HARMONISED CABLES</a:t>
            </a:r>
          </a:p>
          <a:p>
            <a:pPr defTabSz="641909"/>
            <a:r>
              <a:rPr lang="fr-FR" sz="1080" dirty="0"/>
              <a:t>WIRING CABLES</a:t>
            </a:r>
          </a:p>
          <a:p>
            <a:pPr defTabSz="641909"/>
            <a:r>
              <a:rPr lang="fr-FR" sz="1080" dirty="0"/>
              <a:t>PHOTOVALTAIC CABLES AND CONNECTIVITY</a:t>
            </a:r>
          </a:p>
          <a:p>
            <a:pPr defTabSz="641909"/>
            <a:endParaRPr lang="fr-FR" sz="1440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7A33B28-925C-9946-953B-BF41E1BF2FFD}"/>
              </a:ext>
            </a:extLst>
          </p:cNvPr>
          <p:cNvSpPr txBox="1"/>
          <p:nvPr/>
        </p:nvSpPr>
        <p:spPr>
          <a:xfrm>
            <a:off x="2595081" y="3916127"/>
            <a:ext cx="2234169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41909">
              <a:defRPr/>
            </a:pPr>
            <a:r>
              <a:rPr lang="fr-FR" sz="108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DNV </a:t>
            </a:r>
            <a:r>
              <a:rPr lang="fr-FR" sz="108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certified</a:t>
            </a:r>
            <a:endParaRPr lang="fr-FR" sz="108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5A21A8E-001D-AA42-AB00-65453423CAF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510" y="2043502"/>
            <a:ext cx="2031388" cy="528446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0645BEF-D699-8344-BAD8-7C7A601D0E2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510" y="3558850"/>
            <a:ext cx="1989588" cy="29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86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897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739E0C-5D18-2B4D-B1D1-1D478ED353A7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Live and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audiovisual</a:t>
            </a:r>
            <a:endParaRPr lang="fr-FR" sz="16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43DCEA2-E330-B842-9A52-80296810C802}"/>
              </a:ext>
            </a:extLst>
          </p:cNvPr>
          <p:cNvSpPr txBox="1"/>
          <p:nvPr/>
        </p:nvSpPr>
        <p:spPr>
          <a:xfrm>
            <a:off x="4520352" y="2163766"/>
            <a:ext cx="40373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DD3D53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CABLES</a:t>
            </a:r>
          </a:p>
          <a:p>
            <a:pPr>
              <a:defRPr/>
            </a:pPr>
            <a:r>
              <a:rPr lang="fr-FR" sz="16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</a:rPr>
              <a:t>CONNECTIVITY</a:t>
            </a:r>
          </a:p>
          <a:p>
            <a:pPr>
              <a:defRPr/>
            </a:pPr>
            <a:r>
              <a:rPr lang="fr-FR" sz="16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</a:rPr>
              <a:t>CORDS AND CABLING SYSTEMS</a:t>
            </a:r>
          </a:p>
          <a:p>
            <a:pPr lvl="0"/>
            <a:r>
              <a:rPr lang="fr-FR" sz="16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</a:rPr>
              <a:t>PRE-CABLING</a:t>
            </a:r>
          </a:p>
          <a:p>
            <a:pPr lvl="0"/>
            <a:r>
              <a:rPr lang="fr-FR" sz="16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</a:rPr>
              <a:t>AUDIOVISUAL</a:t>
            </a:r>
          </a:p>
          <a:p>
            <a:r>
              <a:rPr lang="fr-FR" sz="16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</a:rPr>
              <a:t>19’’PATCHPANEL AND STAGE BOXES</a:t>
            </a:r>
          </a:p>
          <a:p>
            <a:r>
              <a:rPr lang="fr-FR" sz="16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</a:rPr>
              <a:t>CABLE REELS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4E12E02-EE39-224C-ABA8-756EDCC485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5520" y="895448"/>
            <a:ext cx="1591384" cy="61095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1A13734-F504-054A-B7FE-D12CF7587720}"/>
              </a:ext>
            </a:extLst>
          </p:cNvPr>
          <p:cNvSpPr/>
          <p:nvPr/>
        </p:nvSpPr>
        <p:spPr>
          <a:xfrm>
            <a:off x="4520351" y="2070723"/>
            <a:ext cx="4037331" cy="1988655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41">
            <a:hlinkClick r:id="rId4"/>
            <a:extLst>
              <a:ext uri="{FF2B5EF4-FFF2-40B4-BE49-F238E27FC236}">
                <a16:creationId xmlns:a16="http://schemas.microsoft.com/office/drawing/2014/main" id="{83921283-AE70-E548-802C-65CADA0437B9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0" name="Shape 42">
            <a:hlinkClick r:id="rId5"/>
            <a:extLst>
              <a:ext uri="{FF2B5EF4-FFF2-40B4-BE49-F238E27FC236}">
                <a16:creationId xmlns:a16="http://schemas.microsoft.com/office/drawing/2014/main" id="{5CE7389E-1C35-6B46-9F67-C64D95BEB9E0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3" name="Shape 43">
            <a:hlinkClick r:id="rId6"/>
            <a:extLst>
              <a:ext uri="{FF2B5EF4-FFF2-40B4-BE49-F238E27FC236}">
                <a16:creationId xmlns:a16="http://schemas.microsoft.com/office/drawing/2014/main" id="{0A98F18D-E13E-8143-BD2D-115994C51ACB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7" name="Shape 44">
            <a:hlinkClick r:id="rId7"/>
            <a:extLst>
              <a:ext uri="{FF2B5EF4-FFF2-40B4-BE49-F238E27FC236}">
                <a16:creationId xmlns:a16="http://schemas.microsoft.com/office/drawing/2014/main" id="{C5F7AB8A-9CE4-F548-B2F2-5FF0934A6A22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7A9EC77-06CF-8C4D-903C-63EC80FCEED6}"/>
              </a:ext>
            </a:extLst>
          </p:cNvPr>
          <p:cNvSpPr/>
          <p:nvPr/>
        </p:nvSpPr>
        <p:spPr>
          <a:xfrm>
            <a:off x="2736669" y="2070722"/>
            <a:ext cx="1783682" cy="1988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400" dirty="0">
                <a:solidFill>
                  <a:prstClr val="black"/>
                </a:solidFill>
                <a:latin typeface="SF Compact Display" panose="020B0504030202060204" pitchFamily="34" charset="77"/>
              </a:rPr>
              <a:t>Entertainment</a:t>
            </a:r>
          </a:p>
          <a:p>
            <a:pPr lvl="0"/>
            <a:r>
              <a:rPr lang="fr-FR" sz="1400" dirty="0" err="1">
                <a:solidFill>
                  <a:prstClr val="black"/>
                </a:solidFill>
                <a:latin typeface="SF Compact Display" panose="020B0504030202060204" pitchFamily="34" charset="77"/>
              </a:rPr>
              <a:t>Regies</a:t>
            </a:r>
            <a:endParaRPr lang="fr-FR" sz="1400" dirty="0">
              <a:solidFill>
                <a:prstClr val="black"/>
              </a:solidFill>
              <a:latin typeface="SF Compact Display" panose="020B0504030202060204" pitchFamily="34" charset="77"/>
            </a:endParaRPr>
          </a:p>
          <a:p>
            <a:pPr lvl="0"/>
            <a:r>
              <a:rPr lang="fr-FR" sz="1400" dirty="0">
                <a:solidFill>
                  <a:prstClr val="black"/>
                </a:solidFill>
                <a:latin typeface="SF Compact Display" panose="020B0504030202060204" pitchFamily="34" charset="77"/>
              </a:rPr>
              <a:t>Studios</a:t>
            </a:r>
          </a:p>
          <a:p>
            <a:pPr lvl="0"/>
            <a:r>
              <a:rPr lang="fr-FR" sz="1400" dirty="0">
                <a:solidFill>
                  <a:prstClr val="black"/>
                </a:solidFill>
                <a:latin typeface="SF Compact Display" panose="020B0504030202060204" pitchFamily="34" charset="77"/>
              </a:rPr>
              <a:t>Meeting &amp; </a:t>
            </a:r>
            <a:r>
              <a:rPr lang="fr-FR" sz="1400" dirty="0" err="1">
                <a:solidFill>
                  <a:prstClr val="black"/>
                </a:solidFill>
                <a:latin typeface="SF Compact Display" panose="020B0504030202060204" pitchFamily="34" charset="77"/>
              </a:rPr>
              <a:t>Conference</a:t>
            </a:r>
            <a:r>
              <a:rPr lang="fr-FR" sz="1400" dirty="0">
                <a:solidFill>
                  <a:prstClr val="black"/>
                </a:solidFill>
                <a:latin typeface="SF Compact Display" panose="020B0504030202060204" pitchFamily="34" charset="77"/>
              </a:rPr>
              <a:t> </a:t>
            </a:r>
            <a:r>
              <a:rPr lang="fr-FR" sz="1400" dirty="0" err="1">
                <a:solidFill>
                  <a:prstClr val="black"/>
                </a:solidFill>
                <a:latin typeface="SF Compact Display" panose="020B0504030202060204" pitchFamily="34" charset="77"/>
              </a:rPr>
              <a:t>Rooms</a:t>
            </a:r>
            <a:r>
              <a:rPr lang="fr-FR" sz="1400" dirty="0">
                <a:solidFill>
                  <a:prstClr val="black"/>
                </a:solidFill>
                <a:latin typeface="SF Compact Display" panose="020B0504030202060204" pitchFamily="34" charset="77"/>
              </a:rPr>
              <a:t>…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94B561E-373C-5D4A-BDE2-2967340B9004}"/>
              </a:ext>
            </a:extLst>
          </p:cNvPr>
          <p:cNvSpPr txBox="1"/>
          <p:nvPr/>
        </p:nvSpPr>
        <p:spPr>
          <a:xfrm>
            <a:off x="372449" y="2492345"/>
            <a:ext cx="210233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  <a:cs typeface="Arial" panose="020B0604020202020204" pitchFamily="34" charset="0"/>
              </a:rPr>
              <a:t>CABLING</a:t>
            </a:r>
            <a:r>
              <a:rPr lang="fr-FR" sz="18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  <a:cs typeface="Arial" panose="020B0604020202020204" pitchFamily="34" charset="0"/>
              </a:rPr>
              <a:t> </a:t>
            </a:r>
            <a:r>
              <a:rPr lang="fr-FR" sz="185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  <a:cs typeface="Arial" panose="020B0604020202020204" pitchFamily="34" charset="0"/>
              </a:rPr>
              <a:t>SOLUTIONS</a:t>
            </a:r>
            <a:r>
              <a:rPr lang="fr-FR" sz="18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  <a:cs typeface="Arial" panose="020B0604020202020204" pitchFamily="34" charset="0"/>
              </a:rPr>
              <a:t> </a:t>
            </a:r>
          </a:p>
          <a:p>
            <a:pPr lvl="0" algn="ctr"/>
            <a:r>
              <a:rPr lang="fr-FR" sz="16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  <a:cs typeface="Arial" panose="020B0604020202020204" pitchFamily="34" charset="0"/>
              </a:rPr>
              <a:t>FOR LIVE AND AUDIOVISUAL</a:t>
            </a:r>
          </a:p>
        </p:txBody>
      </p:sp>
    </p:spTree>
    <p:extLst>
      <p:ext uri="{BB962C8B-B14F-4D97-AF65-F5344CB8AC3E}">
        <p14:creationId xmlns:p14="http://schemas.microsoft.com/office/powerpoint/2010/main" val="35233019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AB189F4-AACC-7A4F-B4FB-2F53290EB224}"/>
              </a:ext>
            </a:extLst>
          </p:cNvPr>
          <p:cNvSpPr/>
          <p:nvPr/>
        </p:nvSpPr>
        <p:spPr>
          <a:xfrm>
            <a:off x="0" y="1979496"/>
            <a:ext cx="2630535" cy="2249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897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43DCEA2-E330-B842-9A52-80296810C802}"/>
              </a:ext>
            </a:extLst>
          </p:cNvPr>
          <p:cNvSpPr txBox="1"/>
          <p:nvPr/>
        </p:nvSpPr>
        <p:spPr>
          <a:xfrm>
            <a:off x="2866192" y="2088559"/>
            <a:ext cx="2657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DD3D53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CABLES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728F8FF-076C-4C42-AFF5-2912663F11A2}"/>
              </a:ext>
            </a:extLst>
          </p:cNvPr>
          <p:cNvSpPr txBox="1"/>
          <p:nvPr/>
        </p:nvSpPr>
        <p:spPr>
          <a:xfrm>
            <a:off x="2889084" y="2316699"/>
            <a:ext cx="1597313" cy="189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Audio</a:t>
            </a:r>
          </a:p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Video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Lighting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Ethernet</a:t>
            </a:r>
          </a:p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Optical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fiber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4E12E02-EE39-224C-ABA8-756EDCC485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5520" y="895448"/>
            <a:ext cx="1591384" cy="61095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1A13734-F504-054A-B7FE-D12CF7587720}"/>
              </a:ext>
            </a:extLst>
          </p:cNvPr>
          <p:cNvSpPr/>
          <p:nvPr/>
        </p:nvSpPr>
        <p:spPr>
          <a:xfrm>
            <a:off x="2755356" y="1995516"/>
            <a:ext cx="1864770" cy="2249225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6F5FAC-8A2C-2040-9655-1AF01E02DED2}"/>
              </a:ext>
            </a:extLst>
          </p:cNvPr>
          <p:cNvSpPr/>
          <p:nvPr/>
        </p:nvSpPr>
        <p:spPr>
          <a:xfrm>
            <a:off x="4753854" y="1995117"/>
            <a:ext cx="2396210" cy="2249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2822147-B9B8-0646-8D41-D05CD5780296}"/>
              </a:ext>
            </a:extLst>
          </p:cNvPr>
          <p:cNvSpPr txBox="1"/>
          <p:nvPr/>
        </p:nvSpPr>
        <p:spPr>
          <a:xfrm>
            <a:off x="7394994" y="2088559"/>
            <a:ext cx="2657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DD3D53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CONNECTIVITY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295BA84-5004-C648-ACA1-963D76B70E35}"/>
              </a:ext>
            </a:extLst>
          </p:cNvPr>
          <p:cNvSpPr txBox="1"/>
          <p:nvPr/>
        </p:nvSpPr>
        <p:spPr>
          <a:xfrm>
            <a:off x="7394994" y="2316698"/>
            <a:ext cx="2262012" cy="189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Audio</a:t>
            </a:r>
          </a:p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Video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Fiber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channels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 </a:t>
            </a:r>
          </a:p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cords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…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80F4DF-E9FD-8B4F-BF55-D0F4BFC84F80}"/>
              </a:ext>
            </a:extLst>
          </p:cNvPr>
          <p:cNvSpPr/>
          <p:nvPr/>
        </p:nvSpPr>
        <p:spPr>
          <a:xfrm>
            <a:off x="7279230" y="1995116"/>
            <a:ext cx="2047650" cy="2249225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C32F53A-6CE7-C84C-8DB1-952C719D9C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5076" y="2830791"/>
            <a:ext cx="2161397" cy="556399"/>
          </a:xfrm>
          <a:prstGeom prst="rect">
            <a:avLst/>
          </a:prstGeom>
        </p:spPr>
      </p:pic>
      <p:sp>
        <p:nvSpPr>
          <p:cNvPr id="19" name="Shape 41">
            <a:hlinkClick r:id="rId5"/>
            <a:extLst>
              <a:ext uri="{FF2B5EF4-FFF2-40B4-BE49-F238E27FC236}">
                <a16:creationId xmlns:a16="http://schemas.microsoft.com/office/drawing/2014/main" id="{83921283-AE70-E548-802C-65CADA0437B9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42">
            <a:hlinkClick r:id="rId6"/>
            <a:extLst>
              <a:ext uri="{FF2B5EF4-FFF2-40B4-BE49-F238E27FC236}">
                <a16:creationId xmlns:a16="http://schemas.microsoft.com/office/drawing/2014/main" id="{5CE7389E-1C35-6B46-9F67-C64D95BEB9E0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43">
            <a:hlinkClick r:id="rId7"/>
            <a:extLst>
              <a:ext uri="{FF2B5EF4-FFF2-40B4-BE49-F238E27FC236}">
                <a16:creationId xmlns:a16="http://schemas.microsoft.com/office/drawing/2014/main" id="{0A98F18D-E13E-8143-BD2D-115994C51ACB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44">
            <a:hlinkClick r:id="rId8"/>
            <a:extLst>
              <a:ext uri="{FF2B5EF4-FFF2-40B4-BE49-F238E27FC236}">
                <a16:creationId xmlns:a16="http://schemas.microsoft.com/office/drawing/2014/main" id="{C5F7AB8A-9CE4-F548-B2F2-5FF0934A6A22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349050B-17E7-5041-AF8D-C80CECCF8D7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229390"/>
            <a:ext cx="2425230" cy="98372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AB572B8-91A3-514C-B09C-91EA4B7684D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0" y="2059531"/>
            <a:ext cx="2177348" cy="75702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DC85D60-ED29-0341-9B0C-BD37272314A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34539"/>
            <a:ext cx="2422660" cy="55639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D84B47B6-F081-5346-9F31-600F7858D620}"/>
              </a:ext>
            </a:extLst>
          </p:cNvPr>
          <p:cNvSpPr txBox="1"/>
          <p:nvPr/>
        </p:nvSpPr>
        <p:spPr>
          <a:xfrm>
            <a:off x="228757" y="943907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AB57FE6-60D0-1046-8538-4AD7682EDB1A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Live and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audiovisual</a:t>
            </a:r>
            <a:endParaRPr lang="fr-FR" sz="16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6485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AB189F4-AACC-7A4F-B4FB-2F53290EB224}"/>
              </a:ext>
            </a:extLst>
          </p:cNvPr>
          <p:cNvSpPr/>
          <p:nvPr/>
        </p:nvSpPr>
        <p:spPr>
          <a:xfrm>
            <a:off x="0" y="1979496"/>
            <a:ext cx="2841814" cy="2249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897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Our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offer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businesses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4E12E02-EE39-224C-ABA8-756EDCC485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5520" y="895448"/>
            <a:ext cx="1591384" cy="61095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1A13734-F504-054A-B7FE-D12CF7587720}"/>
              </a:ext>
            </a:extLst>
          </p:cNvPr>
          <p:cNvSpPr/>
          <p:nvPr/>
        </p:nvSpPr>
        <p:spPr>
          <a:xfrm>
            <a:off x="2994997" y="1995116"/>
            <a:ext cx="1864770" cy="1020034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295BA84-5004-C648-ACA1-963D76B70E35}"/>
              </a:ext>
            </a:extLst>
          </p:cNvPr>
          <p:cNvSpPr txBox="1"/>
          <p:nvPr/>
        </p:nvSpPr>
        <p:spPr>
          <a:xfrm>
            <a:off x="7400257" y="2481689"/>
            <a:ext cx="2262012" cy="419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Wallplates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80F4DF-E9FD-8B4F-BF55-D0F4BFC84F80}"/>
              </a:ext>
            </a:extLst>
          </p:cNvPr>
          <p:cNvSpPr/>
          <p:nvPr/>
        </p:nvSpPr>
        <p:spPr>
          <a:xfrm>
            <a:off x="7279230" y="1995117"/>
            <a:ext cx="2047650" cy="1038382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8B436D-AF2E-D147-B7A5-625C2847E315}"/>
              </a:ext>
            </a:extLst>
          </p:cNvPr>
          <p:cNvSpPr txBox="1"/>
          <p:nvPr/>
        </p:nvSpPr>
        <p:spPr>
          <a:xfrm>
            <a:off x="3156512" y="2078154"/>
            <a:ext cx="1587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</a:rPr>
              <a:t>CORDS AND CABLING SYSTEMS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2DA73E1-6C37-9545-B970-FDEAE8AA4E59}"/>
              </a:ext>
            </a:extLst>
          </p:cNvPr>
          <p:cNvSpPr txBox="1"/>
          <p:nvPr/>
        </p:nvSpPr>
        <p:spPr>
          <a:xfrm>
            <a:off x="7400257" y="2088008"/>
            <a:ext cx="1915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</a:rPr>
              <a:t>AUDIOVISUAL</a:t>
            </a:r>
          </a:p>
          <a:p>
            <a:pPr lvl="0"/>
            <a:r>
              <a:rPr lang="fr-FR" sz="16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</a:rPr>
              <a:t>PRE-CABLING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5296331-40E5-9644-A954-3623D0126E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 flipH="1">
            <a:off x="1649205" y="2829510"/>
            <a:ext cx="1192608" cy="136824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1E32189-5D28-8A43-A321-20FD4754DD7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902311"/>
            <a:ext cx="1672461" cy="127046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C3CCF7D-6CF3-3D45-9C2E-F0DB9CC2484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04370"/>
            <a:ext cx="1267777" cy="61551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F1DA8A0-C0C7-184C-89D4-2A1DF2B79C3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582476" y="2143493"/>
            <a:ext cx="1259337" cy="676392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F645EB2-FAAD-7C41-8A75-F829F8F9FBDC}"/>
              </a:ext>
            </a:extLst>
          </p:cNvPr>
          <p:cNvSpPr/>
          <p:nvPr/>
        </p:nvSpPr>
        <p:spPr>
          <a:xfrm>
            <a:off x="2991853" y="3171581"/>
            <a:ext cx="1864770" cy="1041534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966801A-1C6A-C34D-9F46-BB3690AC072B}"/>
              </a:ext>
            </a:extLst>
          </p:cNvPr>
          <p:cNvSpPr txBox="1"/>
          <p:nvPr/>
        </p:nvSpPr>
        <p:spPr>
          <a:xfrm>
            <a:off x="7302286" y="3319976"/>
            <a:ext cx="2033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</a:rPr>
              <a:t>19’’PATCHPANEL AND </a:t>
            </a:r>
          </a:p>
          <a:p>
            <a:r>
              <a:rPr lang="fr-FR" sz="16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</a:rPr>
              <a:t>STAGE BOXES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0893E1C-5A60-794D-B874-78073DE836F1}"/>
              </a:ext>
            </a:extLst>
          </p:cNvPr>
          <p:cNvSpPr/>
          <p:nvPr/>
        </p:nvSpPr>
        <p:spPr>
          <a:xfrm>
            <a:off x="5045002" y="3201223"/>
            <a:ext cx="2054398" cy="1056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34BD90E-1C79-B140-80DD-9FF169923B40}"/>
              </a:ext>
            </a:extLst>
          </p:cNvPr>
          <p:cNvSpPr/>
          <p:nvPr/>
        </p:nvSpPr>
        <p:spPr>
          <a:xfrm>
            <a:off x="5045002" y="1995115"/>
            <a:ext cx="2027036" cy="1038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E5F03CC-1356-F546-9237-928D7AA1A82B}"/>
              </a:ext>
            </a:extLst>
          </p:cNvPr>
          <p:cNvSpPr/>
          <p:nvPr/>
        </p:nvSpPr>
        <p:spPr>
          <a:xfrm>
            <a:off x="7287779" y="3206092"/>
            <a:ext cx="2047650" cy="1038382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BB672FF-D2B7-9B4C-9E4E-4AD0CB04BB00}"/>
              </a:ext>
            </a:extLst>
          </p:cNvPr>
          <p:cNvSpPr txBox="1"/>
          <p:nvPr/>
        </p:nvSpPr>
        <p:spPr>
          <a:xfrm>
            <a:off x="3142640" y="3496703"/>
            <a:ext cx="1915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DD3D53"/>
                </a:solidFill>
                <a:latin typeface="SF UI Display" pitchFamily="2" charset="0"/>
                <a:ea typeface="SF UI Display" pitchFamily="2" charset="0"/>
              </a:rPr>
              <a:t>CABLE REELS</a:t>
            </a:r>
          </a:p>
        </p:txBody>
      </p:sp>
      <p:sp>
        <p:nvSpPr>
          <p:cNvPr id="26" name="Shape 41">
            <a:hlinkClick r:id="rId8"/>
            <a:extLst>
              <a:ext uri="{FF2B5EF4-FFF2-40B4-BE49-F238E27FC236}">
                <a16:creationId xmlns:a16="http://schemas.microsoft.com/office/drawing/2014/main" id="{BE5BD405-4425-FA4E-BFBA-402F1ADA771D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7" name="Shape 42">
            <a:hlinkClick r:id="rId9"/>
            <a:extLst>
              <a:ext uri="{FF2B5EF4-FFF2-40B4-BE49-F238E27FC236}">
                <a16:creationId xmlns:a16="http://schemas.microsoft.com/office/drawing/2014/main" id="{6BF37E43-556F-3D49-B67E-E74244D8B775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0" name="Shape 43">
            <a:hlinkClick r:id="rId10"/>
            <a:extLst>
              <a:ext uri="{FF2B5EF4-FFF2-40B4-BE49-F238E27FC236}">
                <a16:creationId xmlns:a16="http://schemas.microsoft.com/office/drawing/2014/main" id="{365E0B46-7B79-8745-BC60-287D8F73BB85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1" name="Shape 44">
            <a:hlinkClick r:id="rId11"/>
            <a:extLst>
              <a:ext uri="{FF2B5EF4-FFF2-40B4-BE49-F238E27FC236}">
                <a16:creationId xmlns:a16="http://schemas.microsoft.com/office/drawing/2014/main" id="{64FA3C8A-54B7-C842-ACFC-6A20241F821C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2C8553D-DC78-2947-B8F8-2353221A8F3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0901" y="3219514"/>
            <a:ext cx="1735810" cy="9782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7C72E0-6FA6-F447-A8F5-2E19A3D2938A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6921" y="2049484"/>
            <a:ext cx="701118" cy="9252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AC69501-0D6C-DF42-8ADE-E9B63772392C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9066" y="2086528"/>
            <a:ext cx="979378" cy="814250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C833B2AF-3698-D648-8393-529863EEAC7D}"/>
              </a:ext>
            </a:extLst>
          </p:cNvPr>
          <p:cNvSpPr txBox="1"/>
          <p:nvPr/>
        </p:nvSpPr>
        <p:spPr>
          <a:xfrm>
            <a:off x="228757" y="943907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COMPLETE OFFER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743E2F2-5BC4-5343-BA68-7F8E2AE712C6}"/>
              </a:ext>
            </a:extLst>
          </p:cNvPr>
          <p:cNvSpPr txBox="1"/>
          <p:nvPr/>
        </p:nvSpPr>
        <p:spPr>
          <a:xfrm>
            <a:off x="228757" y="1228103"/>
            <a:ext cx="42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Live and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audiovisual</a:t>
            </a:r>
            <a:endParaRPr lang="fr-FR" sz="16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2408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AB189F4-AACC-7A4F-B4FB-2F53290EB224}"/>
              </a:ext>
            </a:extLst>
          </p:cNvPr>
          <p:cNvSpPr/>
          <p:nvPr/>
        </p:nvSpPr>
        <p:spPr>
          <a:xfrm>
            <a:off x="0" y="1979497"/>
            <a:ext cx="1930576" cy="1054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3129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Innovative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 solutions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TO DEVELOP AND MANUFACTURE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UI Display" pitchFamily="2" charset="0"/>
              <a:ea typeface="SF UI Display" pitchFamily="2" charset="0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739E0C-5D18-2B4D-B1D1-1D478ED353A7}"/>
              </a:ext>
            </a:extLst>
          </p:cNvPr>
          <p:cNvSpPr txBox="1"/>
          <p:nvPr/>
        </p:nvSpPr>
        <p:spPr>
          <a:xfrm>
            <a:off x="228757" y="1228103"/>
            <a:ext cx="5719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Innovative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cabling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solutions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A13734-F504-054A-B7FE-D12CF7587720}"/>
              </a:ext>
            </a:extLst>
          </p:cNvPr>
          <p:cNvSpPr/>
          <p:nvPr/>
        </p:nvSpPr>
        <p:spPr>
          <a:xfrm>
            <a:off x="-3454" y="1988174"/>
            <a:ext cx="3574428" cy="1045323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8B436D-AF2E-D147-B7A5-625C2847E315}"/>
              </a:ext>
            </a:extLst>
          </p:cNvPr>
          <p:cNvSpPr txBox="1"/>
          <p:nvPr/>
        </p:nvSpPr>
        <p:spPr>
          <a:xfrm>
            <a:off x="1978701" y="2037839"/>
            <a:ext cx="16928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Changeable section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for induction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loop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brand </a:t>
            </a:r>
          </a:p>
          <a:p>
            <a:pPr>
              <a:defRPr/>
            </a:pP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C8776244-B58F-AE4B-8787-12A1208EF9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002"/>
          <a:stretch/>
        </p:blipFill>
        <p:spPr>
          <a:xfrm flipV="1">
            <a:off x="-1" y="2350392"/>
            <a:ext cx="1531655" cy="28999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5244CF6-510B-AD4F-8215-5F85CAA88E36}"/>
              </a:ext>
            </a:extLst>
          </p:cNvPr>
          <p:cNvSpPr/>
          <p:nvPr/>
        </p:nvSpPr>
        <p:spPr>
          <a:xfrm>
            <a:off x="-42049" y="3212632"/>
            <a:ext cx="3624006" cy="1045323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FEA2C67-387C-3C43-99B1-776FA9FC3802}"/>
              </a:ext>
            </a:extLst>
          </p:cNvPr>
          <p:cNvSpPr txBox="1"/>
          <p:nvPr/>
        </p:nvSpPr>
        <p:spPr>
          <a:xfrm>
            <a:off x="46770" y="3376591"/>
            <a:ext cx="1853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Patch panel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with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3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nut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cage fixation and rotary </a:t>
            </a:r>
            <a:r>
              <a:rPr lang="fr-FR" sz="12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cable</a:t>
            </a:r>
            <a:r>
              <a:rPr lang="fr-FR" sz="12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management blocs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A96DB3A-D6FC-D049-9147-593A008E893E}"/>
              </a:ext>
            </a:extLst>
          </p:cNvPr>
          <p:cNvSpPr/>
          <p:nvPr/>
        </p:nvSpPr>
        <p:spPr>
          <a:xfrm>
            <a:off x="1930576" y="3212632"/>
            <a:ext cx="1640397" cy="1045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 descr="Panneau 14.jpg">
            <a:extLst>
              <a:ext uri="{FF2B5EF4-FFF2-40B4-BE49-F238E27FC236}">
                <a16:creationId xmlns:a16="http://schemas.microsoft.com/office/drawing/2014/main" id="{2C5353F1-398D-244A-89E0-E16106033A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099999" y="3357633"/>
            <a:ext cx="1195671" cy="74391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27053ACB-E216-544D-B9E4-EEAD26F9D208}"/>
              </a:ext>
            </a:extLst>
          </p:cNvPr>
          <p:cNvSpPr/>
          <p:nvPr/>
        </p:nvSpPr>
        <p:spPr>
          <a:xfrm>
            <a:off x="3772169" y="1988174"/>
            <a:ext cx="2303183" cy="11338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Image 43" descr="Plastron 20.jpg">
            <a:extLst>
              <a:ext uri="{FF2B5EF4-FFF2-40B4-BE49-F238E27FC236}">
                <a16:creationId xmlns:a16="http://schemas.microsoft.com/office/drawing/2014/main" id="{BA639383-6AC8-5E49-BE3D-A163880B622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332" y="2162749"/>
            <a:ext cx="492845" cy="6173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0D190D31-E1EB-B94C-BF8E-FE18835942C4}"/>
              </a:ext>
            </a:extLst>
          </p:cNvPr>
          <p:cNvSpPr/>
          <p:nvPr/>
        </p:nvSpPr>
        <p:spPr>
          <a:xfrm>
            <a:off x="3782174" y="1988174"/>
            <a:ext cx="2289724" cy="2269781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333B304-98AE-C147-83FD-FFE5D04C7423}"/>
              </a:ext>
            </a:extLst>
          </p:cNvPr>
          <p:cNvSpPr txBox="1"/>
          <p:nvPr/>
        </p:nvSpPr>
        <p:spPr>
          <a:xfrm>
            <a:off x="3876771" y="3320657"/>
            <a:ext cx="21533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Secure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facilities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with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locking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system </a:t>
            </a:r>
          </a:p>
          <a:p>
            <a:pPr lvl="0">
              <a:defRPr/>
            </a:pP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Faceplate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– Plug -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cords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4B528140-0053-2F40-97B3-89EDB617B2D1}"/>
              </a:ext>
            </a:extLst>
          </p:cNvPr>
          <p:cNvSpPr txBox="1"/>
          <p:nvPr/>
        </p:nvSpPr>
        <p:spPr>
          <a:xfrm>
            <a:off x="6232509" y="812391"/>
            <a:ext cx="2354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SMART 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&amp; SIMPLE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B6C900"/>
              </a:solidFill>
              <a:effectLst/>
              <a:uLnTx/>
              <a:uFillTx/>
              <a:latin typeface="SF UI Display" pitchFamily="2" charset="0"/>
              <a:ea typeface="SF UI Display" pitchFamily="2" charset="0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981FA2-D04F-E945-AC8C-4291A70EE3C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3431" y="2060545"/>
            <a:ext cx="847269" cy="7326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05E6D68-8020-7D4C-94E7-BBF7913D672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551"/>
          <a:stretch/>
        </p:blipFill>
        <p:spPr>
          <a:xfrm>
            <a:off x="5282037" y="2350393"/>
            <a:ext cx="643497" cy="46428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9F971FB9-BA54-0841-BE83-E6ED67DE3499}"/>
              </a:ext>
            </a:extLst>
          </p:cNvPr>
          <p:cNvSpPr/>
          <p:nvPr/>
        </p:nvSpPr>
        <p:spPr>
          <a:xfrm>
            <a:off x="6272116" y="3193444"/>
            <a:ext cx="1553224" cy="1054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48121AA-7BE1-2544-A0BC-9F4443D4D51E}"/>
              </a:ext>
            </a:extLst>
          </p:cNvPr>
          <p:cNvSpPr/>
          <p:nvPr/>
        </p:nvSpPr>
        <p:spPr>
          <a:xfrm>
            <a:off x="6272116" y="3193444"/>
            <a:ext cx="2871886" cy="1045323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8B37328-6B85-904F-BF40-EDC25CEBF72D}"/>
              </a:ext>
            </a:extLst>
          </p:cNvPr>
          <p:cNvSpPr txBox="1"/>
          <p:nvPr/>
        </p:nvSpPr>
        <p:spPr>
          <a:xfrm>
            <a:off x="7869900" y="3233764"/>
            <a:ext cx="1474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Tooless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plug</a:t>
            </a:r>
          </a:p>
          <a:p>
            <a:pPr lvl="0">
              <a:defRPr/>
            </a:pP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And rotary 135° multifonction plug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EDD1396-0A99-1943-BDAB-286B967E6056}"/>
              </a:ext>
            </a:extLst>
          </p:cNvPr>
          <p:cNvSpPr/>
          <p:nvPr/>
        </p:nvSpPr>
        <p:spPr>
          <a:xfrm>
            <a:off x="6272115" y="1983836"/>
            <a:ext cx="2871886" cy="1045323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198BE32-3B04-B748-AB93-4FF2F90E18E2}"/>
              </a:ext>
            </a:extLst>
          </p:cNvPr>
          <p:cNvSpPr/>
          <p:nvPr/>
        </p:nvSpPr>
        <p:spPr>
          <a:xfrm>
            <a:off x="7821211" y="1979497"/>
            <a:ext cx="1322790" cy="1057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5" name="Image 54" descr="PLAG visu.jpg">
            <a:extLst>
              <a:ext uri="{FF2B5EF4-FFF2-40B4-BE49-F238E27FC236}">
                <a16:creationId xmlns:a16="http://schemas.microsoft.com/office/drawing/2014/main" id="{927F3E3E-CD12-5145-91CA-1B06423AE30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7158" y="3291632"/>
            <a:ext cx="872046" cy="924036"/>
          </a:xfrm>
          <a:prstGeom prst="rect">
            <a:avLst/>
          </a:prstGeom>
        </p:spPr>
      </p:pic>
      <p:pic>
        <p:nvPicPr>
          <p:cNvPr id="56" name="Image 55" descr="8 copie.png">
            <a:extLst>
              <a:ext uri="{FF2B5EF4-FFF2-40B4-BE49-F238E27FC236}">
                <a16:creationId xmlns:a16="http://schemas.microsoft.com/office/drawing/2014/main" id="{AA3102E3-B53F-1249-A45D-F1E7A9E88D0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9028" y="2022246"/>
            <a:ext cx="655845" cy="1019474"/>
          </a:xfrm>
          <a:prstGeom prst="rect">
            <a:avLst/>
          </a:prstGeom>
        </p:spPr>
      </p:pic>
      <p:sp>
        <p:nvSpPr>
          <p:cNvPr id="57" name="ZoneTexte 56">
            <a:extLst>
              <a:ext uri="{FF2B5EF4-FFF2-40B4-BE49-F238E27FC236}">
                <a16:creationId xmlns:a16="http://schemas.microsoft.com/office/drawing/2014/main" id="{C1CFE29A-BBE4-F343-9D99-EC95B14BF2A1}"/>
              </a:ext>
            </a:extLst>
          </p:cNvPr>
          <p:cNvSpPr txBox="1"/>
          <p:nvPr/>
        </p:nvSpPr>
        <p:spPr>
          <a:xfrm>
            <a:off x="6309582" y="2102067"/>
            <a:ext cx="16905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First RJ45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tooless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connector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with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ceramic</a:t>
            </a:r>
            <a:r>
              <a:rPr lang="fr-FR" sz="14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4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blade</a:t>
            </a:r>
            <a:endParaRPr lang="fr-FR" sz="14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28" name="Shape 41">
            <a:hlinkClick r:id="rId10"/>
            <a:extLst>
              <a:ext uri="{FF2B5EF4-FFF2-40B4-BE49-F238E27FC236}">
                <a16:creationId xmlns:a16="http://schemas.microsoft.com/office/drawing/2014/main" id="{B7CE9EFA-0C0C-DB46-837D-287BD225DAF2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9" name="Shape 42">
            <a:hlinkClick r:id="rId11"/>
            <a:extLst>
              <a:ext uri="{FF2B5EF4-FFF2-40B4-BE49-F238E27FC236}">
                <a16:creationId xmlns:a16="http://schemas.microsoft.com/office/drawing/2014/main" id="{7CF327BB-C07F-324B-BCE6-93934B83B91F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2" name="Shape 43">
            <a:hlinkClick r:id="rId12"/>
            <a:extLst>
              <a:ext uri="{FF2B5EF4-FFF2-40B4-BE49-F238E27FC236}">
                <a16:creationId xmlns:a16="http://schemas.microsoft.com/office/drawing/2014/main" id="{65A5CEED-CAD0-AC49-8D38-7D7F718BBF1E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3" name="Shape 44">
            <a:hlinkClick r:id="rId13"/>
            <a:extLst>
              <a:ext uri="{FF2B5EF4-FFF2-40B4-BE49-F238E27FC236}">
                <a16:creationId xmlns:a16="http://schemas.microsoft.com/office/drawing/2014/main" id="{D28DACE6-F941-2A46-A3E8-5C6E98ABF5C8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32D2499-887A-1A4C-A05B-3E531BE4EDD7}"/>
              </a:ext>
            </a:extLst>
          </p:cNvPr>
          <p:cNvSpPr txBox="1"/>
          <p:nvPr/>
        </p:nvSpPr>
        <p:spPr>
          <a:xfrm>
            <a:off x="4460177" y="888417"/>
            <a:ext cx="2354957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OUR LATEST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INNOVATIONS</a:t>
            </a:r>
          </a:p>
        </p:txBody>
      </p:sp>
    </p:spTree>
    <p:extLst>
      <p:ext uri="{BB962C8B-B14F-4D97-AF65-F5344CB8AC3E}">
        <p14:creationId xmlns:p14="http://schemas.microsoft.com/office/powerpoint/2010/main" val="34688934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4286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A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answer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for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each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</a:t>
            </a: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necessity</a:t>
            </a:r>
            <a:endParaRPr lang="fr-FR" sz="2400" b="1" dirty="0">
              <a:solidFill>
                <a:prstClr val="white"/>
              </a:solidFill>
              <a:latin typeface="SF UI Display Heavy" pitchFamily="2" charset="0"/>
              <a:ea typeface="SF UI Display Heavy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93F0C7-8EE6-C14F-B4B4-10B688FB4973}"/>
              </a:ext>
            </a:extLst>
          </p:cNvPr>
          <p:cNvSpPr txBox="1"/>
          <p:nvPr/>
        </p:nvSpPr>
        <p:spPr>
          <a:xfrm>
            <a:off x="4202765" y="804811"/>
            <a:ext cx="2608830" cy="915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100" b="1" i="0" u="none" strike="noStrike" kern="1200" cap="none" spc="0" normalizeH="0" baseline="0" noProof="0" dirty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ATTENTIVE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50" b="1" i="0" u="none" strike="noStrike" kern="1200" cap="none" spc="0" normalizeH="0" baseline="0" noProof="0" dirty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TO YOUR NEEDS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AD2B97-4AF7-2C4A-803F-A88A70476F1B}"/>
              </a:ext>
            </a:extLst>
          </p:cNvPr>
          <p:cNvGrpSpPr/>
          <p:nvPr/>
        </p:nvGrpSpPr>
        <p:grpSpPr>
          <a:xfrm>
            <a:off x="3760103" y="1984426"/>
            <a:ext cx="685800" cy="685800"/>
            <a:chOff x="705394" y="3133372"/>
            <a:chExt cx="685800" cy="685800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19D4C8F-6C83-9548-A652-DE11BE2658CC}"/>
                </a:ext>
              </a:extLst>
            </p:cNvPr>
            <p:cNvSpPr/>
            <p:nvPr/>
          </p:nvSpPr>
          <p:spPr>
            <a:xfrm>
              <a:off x="705394" y="3133372"/>
              <a:ext cx="685800" cy="6858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9292332-279A-3445-8FC7-A18F50CD8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6052" y="3221139"/>
              <a:ext cx="643667" cy="536389"/>
            </a:xfrm>
            <a:prstGeom prst="rect">
              <a:avLst/>
            </a:prstGeom>
          </p:spPr>
        </p:pic>
      </p:grpSp>
      <p:sp>
        <p:nvSpPr>
          <p:cNvPr id="22" name="Chevron 21">
            <a:extLst>
              <a:ext uri="{FF2B5EF4-FFF2-40B4-BE49-F238E27FC236}">
                <a16:creationId xmlns:a16="http://schemas.microsoft.com/office/drawing/2014/main" id="{051E5148-E9F8-8247-9CE8-670CEE6E3748}"/>
              </a:ext>
            </a:extLst>
          </p:cNvPr>
          <p:cNvSpPr/>
          <p:nvPr/>
        </p:nvSpPr>
        <p:spPr>
          <a:xfrm>
            <a:off x="2834661" y="3076270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BC7F619-584E-4545-8481-5C23DEDDF4DE}"/>
              </a:ext>
            </a:extLst>
          </p:cNvPr>
          <p:cNvSpPr txBox="1"/>
          <p:nvPr/>
        </p:nvSpPr>
        <p:spPr>
          <a:xfrm>
            <a:off x="2954316" y="2955975"/>
            <a:ext cx="3185228" cy="2209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Specific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cables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and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customization</a:t>
            </a:r>
            <a:endParaRPr lang="fr-FR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Pre-assembled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RJ45 and </a:t>
            </a:r>
          </a:p>
          <a:p>
            <a:pPr algn="l">
              <a:lnSpc>
                <a:spcPct val="110000"/>
              </a:lnSpc>
            </a:pP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preloaded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panels</a:t>
            </a:r>
          </a:p>
          <a:p>
            <a:pPr algn="l">
              <a:lnSpc>
                <a:spcPct val="110000"/>
              </a:lnSpc>
            </a:pP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Special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measure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cables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manufacture</a:t>
            </a:r>
          </a:p>
          <a:p>
            <a:pPr algn="l">
              <a:lnSpc>
                <a:spcPct val="110000"/>
              </a:lnSpc>
            </a:pP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Copper and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optical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pre-termination</a:t>
            </a:r>
            <a:endParaRPr lang="fr-FR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Cords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development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workshop</a:t>
            </a:r>
          </a:p>
          <a:p>
            <a:pPr algn="l">
              <a:lnSpc>
                <a:spcPct val="110000"/>
              </a:lnSpc>
            </a:pP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Start-up on site</a:t>
            </a:r>
          </a:p>
          <a:p>
            <a:pPr algn="l">
              <a:lnSpc>
                <a:spcPct val="110000"/>
              </a:lnSpc>
            </a:pPr>
            <a:endParaRPr lang="fr-FR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endParaRPr lang="fr-FR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E8DBFD3-E3BB-DC40-82F8-8CD5B32CB948}"/>
              </a:ext>
            </a:extLst>
          </p:cNvPr>
          <p:cNvSpPr txBox="1"/>
          <p:nvPr/>
        </p:nvSpPr>
        <p:spPr>
          <a:xfrm>
            <a:off x="6340604" y="2955975"/>
            <a:ext cx="2706379" cy="1498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Cable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cutting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upon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request</a:t>
            </a:r>
            <a:endParaRPr lang="fr-FR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Labelling and packaging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customization</a:t>
            </a:r>
            <a:endParaRPr lang="fr-FR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Warehouse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for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projects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and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customers</a:t>
            </a:r>
            <a:endParaRPr lang="fr-FR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Delivery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upon</a:t>
            </a: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bg1"/>
                </a:solidFill>
                <a:cs typeface="Arial" panose="020B0604020202020204" pitchFamily="34" charset="0"/>
              </a:rPr>
              <a:t>request</a:t>
            </a:r>
            <a:endParaRPr lang="fr-FR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D8F6BD-1CD7-E643-9512-CBFC3B0A8A3F}"/>
              </a:ext>
            </a:extLst>
          </p:cNvPr>
          <p:cNvGrpSpPr/>
          <p:nvPr/>
        </p:nvGrpSpPr>
        <p:grpSpPr>
          <a:xfrm>
            <a:off x="7072038" y="1984426"/>
            <a:ext cx="685800" cy="685800"/>
            <a:chOff x="7475582" y="1557838"/>
            <a:chExt cx="685800" cy="685800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C0A5F4B9-EAE8-E242-A414-97F60964CB7A}"/>
                </a:ext>
              </a:extLst>
            </p:cNvPr>
            <p:cNvSpPr/>
            <p:nvPr/>
          </p:nvSpPr>
          <p:spPr>
            <a:xfrm>
              <a:off x="7475582" y="1557838"/>
              <a:ext cx="685800" cy="6858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4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1" name="Image 30" descr="warehouse.png">
              <a:extLst>
                <a:ext uri="{FF2B5EF4-FFF2-40B4-BE49-F238E27FC236}">
                  <a16:creationId xmlns:a16="http://schemas.microsoft.com/office/drawing/2014/main" id="{B29368DC-65A4-B74A-8C85-955613E87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91874" y="1622673"/>
              <a:ext cx="505464" cy="505464"/>
            </a:xfrm>
            <a:prstGeom prst="rect">
              <a:avLst/>
            </a:prstGeom>
          </p:spPr>
        </p:pic>
      </p:grpSp>
      <p:sp>
        <p:nvSpPr>
          <p:cNvPr id="38" name="Chevron 37">
            <a:extLst>
              <a:ext uri="{FF2B5EF4-FFF2-40B4-BE49-F238E27FC236}">
                <a16:creationId xmlns:a16="http://schemas.microsoft.com/office/drawing/2014/main" id="{26771299-7792-4142-9E9B-9C88DDE76F16}"/>
              </a:ext>
            </a:extLst>
          </p:cNvPr>
          <p:cNvSpPr/>
          <p:nvPr/>
        </p:nvSpPr>
        <p:spPr>
          <a:xfrm>
            <a:off x="2834661" y="3783894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9" name="Chevron 38">
            <a:extLst>
              <a:ext uri="{FF2B5EF4-FFF2-40B4-BE49-F238E27FC236}">
                <a16:creationId xmlns:a16="http://schemas.microsoft.com/office/drawing/2014/main" id="{B065808C-1029-6F49-99BA-66D9FB8BF483}"/>
              </a:ext>
            </a:extLst>
          </p:cNvPr>
          <p:cNvSpPr/>
          <p:nvPr/>
        </p:nvSpPr>
        <p:spPr>
          <a:xfrm>
            <a:off x="2838673" y="3997815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1" name="Chevron 40">
            <a:extLst>
              <a:ext uri="{FF2B5EF4-FFF2-40B4-BE49-F238E27FC236}">
                <a16:creationId xmlns:a16="http://schemas.microsoft.com/office/drawing/2014/main" id="{C4A2392C-A1C1-E946-9E2F-B7585DB81713}"/>
              </a:ext>
            </a:extLst>
          </p:cNvPr>
          <p:cNvSpPr/>
          <p:nvPr/>
        </p:nvSpPr>
        <p:spPr>
          <a:xfrm>
            <a:off x="2838673" y="4470400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2" name="Chevron 41">
            <a:extLst>
              <a:ext uri="{FF2B5EF4-FFF2-40B4-BE49-F238E27FC236}">
                <a16:creationId xmlns:a16="http://schemas.microsoft.com/office/drawing/2014/main" id="{553D97E4-BE72-2B46-8AE9-524A4E730CA6}"/>
              </a:ext>
            </a:extLst>
          </p:cNvPr>
          <p:cNvSpPr/>
          <p:nvPr/>
        </p:nvSpPr>
        <p:spPr>
          <a:xfrm>
            <a:off x="2834661" y="3290100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3" name="Chevron 42">
            <a:extLst>
              <a:ext uri="{FF2B5EF4-FFF2-40B4-BE49-F238E27FC236}">
                <a16:creationId xmlns:a16="http://schemas.microsoft.com/office/drawing/2014/main" id="{A5F8ED62-286D-714A-95D8-19179100CE5D}"/>
              </a:ext>
            </a:extLst>
          </p:cNvPr>
          <p:cNvSpPr/>
          <p:nvPr/>
        </p:nvSpPr>
        <p:spPr>
          <a:xfrm>
            <a:off x="2834661" y="4240412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4" name="Chevron 43">
            <a:extLst>
              <a:ext uri="{FF2B5EF4-FFF2-40B4-BE49-F238E27FC236}">
                <a16:creationId xmlns:a16="http://schemas.microsoft.com/office/drawing/2014/main" id="{1B4CE3F3-CE6C-764E-8554-1135B10B7ECD}"/>
              </a:ext>
            </a:extLst>
          </p:cNvPr>
          <p:cNvSpPr/>
          <p:nvPr/>
        </p:nvSpPr>
        <p:spPr>
          <a:xfrm>
            <a:off x="6262172" y="3081393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5" name="Chevron 44">
            <a:extLst>
              <a:ext uri="{FF2B5EF4-FFF2-40B4-BE49-F238E27FC236}">
                <a16:creationId xmlns:a16="http://schemas.microsoft.com/office/drawing/2014/main" id="{39FD4AC5-A1E8-0548-9FDD-9E97B0EC6A89}"/>
              </a:ext>
            </a:extLst>
          </p:cNvPr>
          <p:cNvSpPr/>
          <p:nvPr/>
        </p:nvSpPr>
        <p:spPr>
          <a:xfrm>
            <a:off x="6258160" y="3301691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6" name="Chevron 45">
            <a:extLst>
              <a:ext uri="{FF2B5EF4-FFF2-40B4-BE49-F238E27FC236}">
                <a16:creationId xmlns:a16="http://schemas.microsoft.com/office/drawing/2014/main" id="{07BC56BA-64B4-C543-918F-DB006D584310}"/>
              </a:ext>
            </a:extLst>
          </p:cNvPr>
          <p:cNvSpPr/>
          <p:nvPr/>
        </p:nvSpPr>
        <p:spPr>
          <a:xfrm>
            <a:off x="6262172" y="3787658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7" name="Chevron 46">
            <a:extLst>
              <a:ext uri="{FF2B5EF4-FFF2-40B4-BE49-F238E27FC236}">
                <a16:creationId xmlns:a16="http://schemas.microsoft.com/office/drawing/2014/main" id="{56B65DE5-DC8C-E24D-B490-962A8573D7DD}"/>
              </a:ext>
            </a:extLst>
          </p:cNvPr>
          <p:cNvSpPr/>
          <p:nvPr/>
        </p:nvSpPr>
        <p:spPr>
          <a:xfrm>
            <a:off x="6258160" y="4228254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0" name="Shape 41">
            <a:hlinkClick r:id="rId5"/>
            <a:extLst>
              <a:ext uri="{FF2B5EF4-FFF2-40B4-BE49-F238E27FC236}">
                <a16:creationId xmlns:a16="http://schemas.microsoft.com/office/drawing/2014/main" id="{28DFD5FD-C789-4E41-A857-7B9F86503395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51" name="Shape 42">
            <a:hlinkClick r:id="rId6"/>
            <a:extLst>
              <a:ext uri="{FF2B5EF4-FFF2-40B4-BE49-F238E27FC236}">
                <a16:creationId xmlns:a16="http://schemas.microsoft.com/office/drawing/2014/main" id="{71C048E3-255F-3C4D-9E55-1AD953248569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52" name="Shape 43">
            <a:hlinkClick r:id="rId7"/>
            <a:extLst>
              <a:ext uri="{FF2B5EF4-FFF2-40B4-BE49-F238E27FC236}">
                <a16:creationId xmlns:a16="http://schemas.microsoft.com/office/drawing/2014/main" id="{3463AC75-D09E-644A-97B8-7EB885AA502B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53" name="Shape 44">
            <a:hlinkClick r:id="rId8"/>
            <a:extLst>
              <a:ext uri="{FF2B5EF4-FFF2-40B4-BE49-F238E27FC236}">
                <a16:creationId xmlns:a16="http://schemas.microsoft.com/office/drawing/2014/main" id="{E6CB2925-5E61-ED4E-8B60-434B545C0AEB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83CD29C9-6C6B-6948-8C8D-9199A61430C3}"/>
              </a:ext>
            </a:extLst>
          </p:cNvPr>
          <p:cNvGrpSpPr/>
          <p:nvPr/>
        </p:nvGrpSpPr>
        <p:grpSpPr>
          <a:xfrm>
            <a:off x="806791" y="2049261"/>
            <a:ext cx="685800" cy="685800"/>
            <a:chOff x="705394" y="2174966"/>
            <a:chExt cx="685800" cy="685800"/>
          </a:xfrm>
        </p:grpSpPr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E4C1742C-6F57-ED40-A59A-C7CFA52BF1C0}"/>
                </a:ext>
              </a:extLst>
            </p:cNvPr>
            <p:cNvSpPr/>
            <p:nvPr/>
          </p:nvSpPr>
          <p:spPr>
            <a:xfrm>
              <a:off x="705394" y="2174966"/>
              <a:ext cx="685800" cy="6858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DC04E73E-5994-5145-A4AE-8C5C8B7C6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918" y="2290490"/>
              <a:ext cx="454751" cy="454751"/>
            </a:xfrm>
            <a:prstGeom prst="rect">
              <a:avLst/>
            </a:prstGeom>
          </p:spPr>
        </p:pic>
      </p:grpSp>
      <p:sp>
        <p:nvSpPr>
          <p:cNvPr id="57" name="ZoneTexte 56">
            <a:extLst>
              <a:ext uri="{FF2B5EF4-FFF2-40B4-BE49-F238E27FC236}">
                <a16:creationId xmlns:a16="http://schemas.microsoft.com/office/drawing/2014/main" id="{6B9142A4-4B8E-B84E-BBEB-BFE6EC8C77D4}"/>
              </a:ext>
            </a:extLst>
          </p:cNvPr>
          <p:cNvSpPr txBox="1"/>
          <p:nvPr/>
        </p:nvSpPr>
        <p:spPr>
          <a:xfrm>
            <a:off x="339952" y="3004833"/>
            <a:ext cx="2209496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algn="l"/>
            <a:r>
              <a:rPr lang="fr-FR" dirty="0"/>
              <a:t>Technical specs design and development</a:t>
            </a:r>
          </a:p>
          <a:p>
            <a:pPr algn="l">
              <a:lnSpc>
                <a:spcPct val="110000"/>
              </a:lnSpc>
            </a:pP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FIRST training center</a:t>
            </a:r>
          </a:p>
          <a:p>
            <a:pPr algn="l">
              <a:lnSpc>
                <a:spcPct val="110000"/>
              </a:lnSpc>
            </a:pPr>
            <a:r>
              <a:rPr lang="fr-FR" dirty="0">
                <a:solidFill>
                  <a:schemeClr val="bg1"/>
                </a:solidFill>
                <a:cs typeface="Arial" panose="020B0604020202020204" pitchFamily="34" charset="0"/>
              </a:rPr>
              <a:t>Hotline</a:t>
            </a:r>
            <a:endParaRPr lang="fr-FR" dirty="0"/>
          </a:p>
        </p:txBody>
      </p:sp>
      <p:sp>
        <p:nvSpPr>
          <p:cNvPr id="60" name="Chevron 59">
            <a:extLst>
              <a:ext uri="{FF2B5EF4-FFF2-40B4-BE49-F238E27FC236}">
                <a16:creationId xmlns:a16="http://schemas.microsoft.com/office/drawing/2014/main" id="{B222ADFB-1755-A041-8027-940C7E3AE189}"/>
              </a:ext>
            </a:extLst>
          </p:cNvPr>
          <p:cNvSpPr/>
          <p:nvPr/>
        </p:nvSpPr>
        <p:spPr>
          <a:xfrm>
            <a:off x="228757" y="3099974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2" name="Chevron 61">
            <a:extLst>
              <a:ext uri="{FF2B5EF4-FFF2-40B4-BE49-F238E27FC236}">
                <a16:creationId xmlns:a16="http://schemas.microsoft.com/office/drawing/2014/main" id="{8F69099B-8532-8346-9BA8-EB7C204651B2}"/>
              </a:ext>
            </a:extLst>
          </p:cNvPr>
          <p:cNvSpPr/>
          <p:nvPr/>
        </p:nvSpPr>
        <p:spPr>
          <a:xfrm>
            <a:off x="228757" y="3537474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3" name="Chevron 62">
            <a:extLst>
              <a:ext uri="{FF2B5EF4-FFF2-40B4-BE49-F238E27FC236}">
                <a16:creationId xmlns:a16="http://schemas.microsoft.com/office/drawing/2014/main" id="{E6029FBB-923B-4449-832F-97B8FBC1F580}"/>
              </a:ext>
            </a:extLst>
          </p:cNvPr>
          <p:cNvSpPr/>
          <p:nvPr/>
        </p:nvSpPr>
        <p:spPr>
          <a:xfrm>
            <a:off x="228757" y="3783894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E300FD5-C40D-9E44-88E3-6ECD4DC9CF62}"/>
              </a:ext>
            </a:extLst>
          </p:cNvPr>
          <p:cNvSpPr txBox="1"/>
          <p:nvPr/>
        </p:nvSpPr>
        <p:spPr>
          <a:xfrm>
            <a:off x="228758" y="943907"/>
            <a:ext cx="3481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SOLUTIONS AND SERVICES</a:t>
            </a:r>
          </a:p>
        </p:txBody>
      </p:sp>
    </p:spTree>
    <p:extLst>
      <p:ext uri="{BB962C8B-B14F-4D97-AF65-F5344CB8AC3E}">
        <p14:creationId xmlns:p14="http://schemas.microsoft.com/office/powerpoint/2010/main" val="37410477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LOGISTIC MEANS</a:t>
            </a:r>
            <a:b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</a:b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better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customer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service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UI Display" pitchFamily="2" charset="0"/>
              <a:ea typeface="SF UI Display" pitchFamily="2" charset="0"/>
              <a:cs typeface="+mn-cs"/>
            </a:endParaRPr>
          </a:p>
        </p:txBody>
      </p:sp>
      <p:pic>
        <p:nvPicPr>
          <p:cNvPr id="28" name="Image 10">
            <a:extLst>
              <a:ext uri="{FF2B5EF4-FFF2-40B4-BE49-F238E27FC236}">
                <a16:creationId xmlns:a16="http://schemas.microsoft.com/office/drawing/2014/main" id="{A88DAB2F-3A58-9F4B-A7C4-90163F5E7E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05005" y="2715853"/>
            <a:ext cx="3686180" cy="21435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BBECD65-3CC9-0A49-A5D9-A7CF23ECE2E9}"/>
              </a:ext>
            </a:extLst>
          </p:cNvPr>
          <p:cNvSpPr txBox="1"/>
          <p:nvPr/>
        </p:nvSpPr>
        <p:spPr>
          <a:xfrm>
            <a:off x="4898118" y="1422276"/>
            <a:ext cx="355776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FLEXIBILITY OF OUR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50" b="1" i="0" u="none" strike="noStrike" kern="1200" cap="none" spc="0" normalizeH="0" baseline="0" noProof="0" dirty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LOGISTICS RESSOURCES</a:t>
            </a:r>
          </a:p>
        </p:txBody>
      </p:sp>
      <p:sp>
        <p:nvSpPr>
          <p:cNvPr id="31" name="Chevron 30">
            <a:extLst>
              <a:ext uri="{FF2B5EF4-FFF2-40B4-BE49-F238E27FC236}">
                <a16:creationId xmlns:a16="http://schemas.microsoft.com/office/drawing/2014/main" id="{88EEFBBE-8D33-3243-9761-C1A8FDD9204C}"/>
              </a:ext>
            </a:extLst>
          </p:cNvPr>
          <p:cNvSpPr/>
          <p:nvPr/>
        </p:nvSpPr>
        <p:spPr>
          <a:xfrm>
            <a:off x="375160" y="2383416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695049F-6161-D244-8F12-A40293AB0772}"/>
              </a:ext>
            </a:extLst>
          </p:cNvPr>
          <p:cNvSpPr txBox="1"/>
          <p:nvPr/>
        </p:nvSpPr>
        <p:spPr>
          <a:xfrm>
            <a:off x="601517" y="2186405"/>
            <a:ext cx="3859449" cy="1523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2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logistics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plate-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forms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(Paris &amp; Toulouse)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Our site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is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managed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by WMS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Fully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automated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machines site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EDI Plate-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form</a:t>
            </a:r>
            <a:endParaRPr lang="fr-FR" sz="1600" dirty="0">
              <a:solidFill>
                <a:prstClr val="white"/>
              </a:solidFill>
              <a:latin typeface="SF Compact Display Light" panose="020B0304030202060204" pitchFamily="34" charset="77"/>
              <a:ea typeface="SF UI Display Ultralight" pitchFamily="2" charset="0"/>
            </a:endParaRPr>
          </a:p>
        </p:txBody>
      </p:sp>
      <p:sp>
        <p:nvSpPr>
          <p:cNvPr id="39" name="Chevron 38">
            <a:extLst>
              <a:ext uri="{FF2B5EF4-FFF2-40B4-BE49-F238E27FC236}">
                <a16:creationId xmlns:a16="http://schemas.microsoft.com/office/drawing/2014/main" id="{A6943B76-BF89-2846-ABD3-CB3CB0244271}"/>
              </a:ext>
            </a:extLst>
          </p:cNvPr>
          <p:cNvSpPr/>
          <p:nvPr/>
        </p:nvSpPr>
        <p:spPr>
          <a:xfrm>
            <a:off x="372504" y="2727435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Chevron 42">
            <a:extLst>
              <a:ext uri="{FF2B5EF4-FFF2-40B4-BE49-F238E27FC236}">
                <a16:creationId xmlns:a16="http://schemas.microsoft.com/office/drawing/2014/main" id="{D80FE840-4DE4-AA46-A768-3B8B476F835F}"/>
              </a:ext>
            </a:extLst>
          </p:cNvPr>
          <p:cNvSpPr/>
          <p:nvPr/>
        </p:nvSpPr>
        <p:spPr>
          <a:xfrm>
            <a:off x="372504" y="3104970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Chevron 43">
            <a:extLst>
              <a:ext uri="{FF2B5EF4-FFF2-40B4-BE49-F238E27FC236}">
                <a16:creationId xmlns:a16="http://schemas.microsoft.com/office/drawing/2014/main" id="{EE8104F2-4F2F-8F4D-B67C-FD9DC6829486}"/>
              </a:ext>
            </a:extLst>
          </p:cNvPr>
          <p:cNvSpPr/>
          <p:nvPr/>
        </p:nvSpPr>
        <p:spPr>
          <a:xfrm>
            <a:off x="372504" y="3482505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41">
            <a:hlinkClick r:id="rId4"/>
            <a:extLst>
              <a:ext uri="{FF2B5EF4-FFF2-40B4-BE49-F238E27FC236}">
                <a16:creationId xmlns:a16="http://schemas.microsoft.com/office/drawing/2014/main" id="{6A29AF34-5B1B-F94B-BD34-7487FDB1BB15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42">
            <a:hlinkClick r:id="rId5"/>
            <a:extLst>
              <a:ext uri="{FF2B5EF4-FFF2-40B4-BE49-F238E27FC236}">
                <a16:creationId xmlns:a16="http://schemas.microsoft.com/office/drawing/2014/main" id="{C7A9D5F6-7599-7947-A55E-42D85F0BFDEC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43">
            <a:hlinkClick r:id="rId6"/>
            <a:extLst>
              <a:ext uri="{FF2B5EF4-FFF2-40B4-BE49-F238E27FC236}">
                <a16:creationId xmlns:a16="http://schemas.microsoft.com/office/drawing/2014/main" id="{40244F17-97B9-264F-8E3E-D1211EE5FC7F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44">
            <a:hlinkClick r:id="rId7"/>
            <a:extLst>
              <a:ext uri="{FF2B5EF4-FFF2-40B4-BE49-F238E27FC236}">
                <a16:creationId xmlns:a16="http://schemas.microsoft.com/office/drawing/2014/main" id="{9204F79D-3A9A-9648-832C-2156EC5F7E08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1CD27DD-7F02-A341-87FE-74664EAC657F}"/>
              </a:ext>
            </a:extLst>
          </p:cNvPr>
          <p:cNvSpPr txBox="1"/>
          <p:nvPr/>
        </p:nvSpPr>
        <p:spPr>
          <a:xfrm>
            <a:off x="228757" y="149587"/>
            <a:ext cx="3958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A master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logistic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capacity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UI Display Heavy" pitchFamily="2" charset="0"/>
              <a:ea typeface="SF UI Display Heavy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76072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hevron 11">
            <a:extLst>
              <a:ext uri="{FF2B5EF4-FFF2-40B4-BE49-F238E27FC236}">
                <a16:creationId xmlns:a16="http://schemas.microsoft.com/office/drawing/2014/main" id="{AFE2AF86-116B-EE41-8EF4-4CB848B27E1D}"/>
              </a:ext>
            </a:extLst>
          </p:cNvPr>
          <p:cNvSpPr/>
          <p:nvPr/>
        </p:nvSpPr>
        <p:spPr>
          <a:xfrm>
            <a:off x="4334551" y="3419240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E83C545-04D5-3D47-B850-FDD4EB5662EE}"/>
              </a:ext>
            </a:extLst>
          </p:cNvPr>
          <p:cNvSpPr txBox="1"/>
          <p:nvPr/>
        </p:nvSpPr>
        <p:spPr>
          <a:xfrm>
            <a:off x="4512191" y="3250564"/>
            <a:ext cx="2463669" cy="1670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algn="l">
              <a:lnSpc>
                <a:spcPct val="150000"/>
              </a:lnSpc>
              <a:defRPr/>
            </a:pPr>
            <a:r>
              <a:rPr lang="fr-FR" dirty="0"/>
              <a:t>Storage area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	</a:t>
            </a:r>
          </a:p>
          <a:p>
            <a:pPr algn="l">
              <a:lnSpc>
                <a:spcPct val="150000"/>
              </a:lnSpc>
              <a:defRPr/>
            </a:pPr>
            <a:r>
              <a:rPr lang="fr-FR" dirty="0" err="1"/>
              <a:t>Cutting</a:t>
            </a:r>
            <a:r>
              <a:rPr lang="fr-FR" dirty="0"/>
              <a:t>/</a:t>
            </a:r>
            <a:r>
              <a:rPr lang="fr-FR" dirty="0" err="1"/>
              <a:t>year</a:t>
            </a:r>
            <a:r>
              <a:rPr lang="fr-FR" dirty="0"/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	</a:t>
            </a:r>
          </a:p>
          <a:p>
            <a:pPr algn="l">
              <a:lnSpc>
                <a:spcPct val="150000"/>
              </a:lnSpc>
              <a:defRPr/>
            </a:pPr>
            <a:r>
              <a:rPr lang="fr-FR" dirty="0" err="1"/>
              <a:t>Preparations</a:t>
            </a:r>
            <a:r>
              <a:rPr lang="fr-FR" dirty="0"/>
              <a:t> </a:t>
            </a:r>
            <a:r>
              <a:rPr lang="fr-FR" dirty="0" err="1"/>
              <a:t>lines</a:t>
            </a:r>
            <a:r>
              <a:rPr lang="fr-FR" dirty="0"/>
              <a:t>/</a:t>
            </a:r>
            <a:r>
              <a:rPr lang="fr-FR" dirty="0" err="1"/>
              <a:t>year</a:t>
            </a:r>
            <a:r>
              <a:rPr lang="fr-FR" dirty="0"/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	    </a:t>
            </a:r>
          </a:p>
          <a:p>
            <a:pPr algn="l">
              <a:lnSpc>
                <a:spcPct val="150000"/>
              </a:lnSpc>
              <a:defRPr/>
            </a:pPr>
            <a:r>
              <a:rPr lang="fr-FR" dirty="0" err="1"/>
              <a:t>Expeditions</a:t>
            </a:r>
            <a:r>
              <a:rPr lang="fr-FR" dirty="0"/>
              <a:t> /</a:t>
            </a:r>
            <a:r>
              <a:rPr lang="fr-FR" dirty="0" err="1"/>
              <a:t>year</a:t>
            </a:r>
            <a:r>
              <a:rPr lang="fr-FR" dirty="0"/>
              <a:t> </a:t>
            </a:r>
          </a:p>
          <a:p>
            <a:pPr algn="l">
              <a:lnSpc>
                <a:spcPct val="150000"/>
              </a:lnSpc>
              <a:defRPr/>
            </a:pPr>
            <a:r>
              <a:rPr lang="fr-FR" dirty="0" err="1"/>
              <a:t>Pallet</a:t>
            </a:r>
            <a:r>
              <a:rPr lang="fr-FR" dirty="0"/>
              <a:t> zones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Compact Display Light" panose="020B0304030202060204" pitchFamily="34" charset="77"/>
              <a:ea typeface="SF UI Display Ultralight" pitchFamily="2" charset="0"/>
              <a:cs typeface="+mn-cs"/>
            </a:endParaRPr>
          </a:p>
        </p:txBody>
      </p:sp>
      <p:sp>
        <p:nvSpPr>
          <p:cNvPr id="14" name="Chevron 13">
            <a:extLst>
              <a:ext uri="{FF2B5EF4-FFF2-40B4-BE49-F238E27FC236}">
                <a16:creationId xmlns:a16="http://schemas.microsoft.com/office/drawing/2014/main" id="{21A72D76-E69F-6642-914F-4F868C146658}"/>
              </a:ext>
            </a:extLst>
          </p:cNvPr>
          <p:cNvSpPr/>
          <p:nvPr/>
        </p:nvSpPr>
        <p:spPr>
          <a:xfrm>
            <a:off x="4331895" y="3721219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hevron 14">
            <a:extLst>
              <a:ext uri="{FF2B5EF4-FFF2-40B4-BE49-F238E27FC236}">
                <a16:creationId xmlns:a16="http://schemas.microsoft.com/office/drawing/2014/main" id="{B533ED35-969A-3247-8CD9-AA4ABDD39053}"/>
              </a:ext>
            </a:extLst>
          </p:cNvPr>
          <p:cNvSpPr/>
          <p:nvPr/>
        </p:nvSpPr>
        <p:spPr>
          <a:xfrm>
            <a:off x="4331895" y="4046204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hevron 15">
            <a:extLst>
              <a:ext uri="{FF2B5EF4-FFF2-40B4-BE49-F238E27FC236}">
                <a16:creationId xmlns:a16="http://schemas.microsoft.com/office/drawing/2014/main" id="{D432122B-7CEF-164B-8CAE-19FE3B5FC39E}"/>
              </a:ext>
            </a:extLst>
          </p:cNvPr>
          <p:cNvSpPr/>
          <p:nvPr/>
        </p:nvSpPr>
        <p:spPr>
          <a:xfrm>
            <a:off x="4331895" y="4360679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38BC26E-29FA-2745-BFAF-CC995FCD430F}"/>
              </a:ext>
            </a:extLst>
          </p:cNvPr>
          <p:cNvSpPr txBox="1"/>
          <p:nvPr/>
        </p:nvSpPr>
        <p:spPr>
          <a:xfrm>
            <a:off x="6639529" y="3251019"/>
            <a:ext cx="1285090" cy="1708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lnSpc>
                <a:spcPct val="150000"/>
              </a:lnSpc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30 000 m</a:t>
            </a:r>
            <a:r>
              <a:rPr kumimoji="0" lang="fr-FR" sz="1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2</a:t>
            </a:r>
          </a:p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51 000</a:t>
            </a:r>
          </a:p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300 000 </a:t>
            </a:r>
          </a:p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12 600 Tons </a:t>
            </a:r>
          </a:p>
          <a:p>
            <a:pPr marL="0" marR="0" lvl="0" indent="0" algn="l" defTabSz="713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Compact Display Light" panose="020B0304030202060204" pitchFamily="34" charset="77"/>
                <a:ea typeface="SF UI Display Ultralight" pitchFamily="2" charset="0"/>
                <a:cs typeface="+mn-cs"/>
              </a:rPr>
              <a:t>18 000</a:t>
            </a:r>
          </a:p>
        </p:txBody>
      </p:sp>
      <p:sp>
        <p:nvSpPr>
          <p:cNvPr id="23" name="Chevron 22">
            <a:extLst>
              <a:ext uri="{FF2B5EF4-FFF2-40B4-BE49-F238E27FC236}">
                <a16:creationId xmlns:a16="http://schemas.microsoft.com/office/drawing/2014/main" id="{72A89F57-0B62-E448-86B1-079844150B4A}"/>
              </a:ext>
            </a:extLst>
          </p:cNvPr>
          <p:cNvSpPr/>
          <p:nvPr/>
        </p:nvSpPr>
        <p:spPr>
          <a:xfrm>
            <a:off x="4331895" y="4710874"/>
            <a:ext cx="78432" cy="12138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838544A-ADC9-6249-967D-5DD59B1400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099" y="1892115"/>
            <a:ext cx="3343298" cy="2228866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Shape 41">
            <a:hlinkClick r:id="rId4"/>
            <a:extLst>
              <a:ext uri="{FF2B5EF4-FFF2-40B4-BE49-F238E27FC236}">
                <a16:creationId xmlns:a16="http://schemas.microsoft.com/office/drawing/2014/main" id="{EF2BBBD8-C15B-004A-BA88-058DAF506391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42">
            <a:hlinkClick r:id="rId5"/>
            <a:extLst>
              <a:ext uri="{FF2B5EF4-FFF2-40B4-BE49-F238E27FC236}">
                <a16:creationId xmlns:a16="http://schemas.microsoft.com/office/drawing/2014/main" id="{AE844D13-08B3-6048-BE41-DBC679D6A573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43">
            <a:hlinkClick r:id="rId6"/>
            <a:extLst>
              <a:ext uri="{FF2B5EF4-FFF2-40B4-BE49-F238E27FC236}">
                <a16:creationId xmlns:a16="http://schemas.microsoft.com/office/drawing/2014/main" id="{EC1E5398-5048-9645-9064-8CD4F50F292F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44">
            <a:hlinkClick r:id="rId7"/>
            <a:extLst>
              <a:ext uri="{FF2B5EF4-FFF2-40B4-BE49-F238E27FC236}">
                <a16:creationId xmlns:a16="http://schemas.microsoft.com/office/drawing/2014/main" id="{71B3CFA2-45BC-ED42-B77D-3D4F5D14980B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9A6F703-AE69-F54E-A83F-27531CDFA566}"/>
              </a:ext>
            </a:extLst>
          </p:cNvPr>
          <p:cNvSpPr txBox="1"/>
          <p:nvPr/>
        </p:nvSpPr>
        <p:spPr>
          <a:xfrm>
            <a:off x="228756" y="920129"/>
            <a:ext cx="68432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LOGISTIC MEANS</a:t>
            </a:r>
            <a:b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</a:b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for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better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customer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service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UI Display" pitchFamily="2" charset="0"/>
              <a:ea typeface="SF UI Display" pitchFamily="2" charset="0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A6FD892-DE22-D541-B82B-9A9C17A6F871}"/>
              </a:ext>
            </a:extLst>
          </p:cNvPr>
          <p:cNvSpPr txBox="1"/>
          <p:nvPr/>
        </p:nvSpPr>
        <p:spPr>
          <a:xfrm>
            <a:off x="228757" y="149587"/>
            <a:ext cx="3958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A master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logistic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F UI Display Heavy" pitchFamily="2" charset="0"/>
                <a:ea typeface="SF UI Display Heavy" pitchFamily="2" charset="0"/>
                <a:cs typeface="+mn-cs"/>
              </a:rPr>
              <a:t>capacity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UI Display Heavy" pitchFamily="2" charset="0"/>
              <a:ea typeface="SF UI Display Heavy" pitchFamily="2" charset="0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C70B505-C8B0-DF46-9FF3-300D1F8E6F9C}"/>
              </a:ext>
            </a:extLst>
          </p:cNvPr>
          <p:cNvSpPr txBox="1"/>
          <p:nvPr/>
        </p:nvSpPr>
        <p:spPr>
          <a:xfrm>
            <a:off x="4186892" y="1764497"/>
            <a:ext cx="355776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FLEXIBILITY OF OUR</a:t>
            </a:r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50" b="1" i="0" u="none" strike="noStrike" kern="1200" cap="none" spc="0" normalizeH="0" baseline="0" noProof="0" dirty="0">
                <a:ln>
                  <a:noFill/>
                </a:ln>
                <a:solidFill>
                  <a:srgbClr val="B6C900"/>
                </a:solidFill>
                <a:effectLst/>
                <a:uLnTx/>
                <a:uFillTx/>
                <a:latin typeface="SF UI Display" pitchFamily="2" charset="0"/>
                <a:ea typeface="SF UI Display" pitchFamily="2" charset="0"/>
                <a:cs typeface="+mn-cs"/>
              </a:rPr>
              <a:t>LOGISTICS RESSOURCES</a:t>
            </a:r>
          </a:p>
        </p:txBody>
      </p:sp>
    </p:spTree>
    <p:extLst>
      <p:ext uri="{BB962C8B-B14F-4D97-AF65-F5344CB8AC3E}">
        <p14:creationId xmlns:p14="http://schemas.microsoft.com/office/powerpoint/2010/main" val="12556324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hevron 36">
            <a:extLst>
              <a:ext uri="{FF2B5EF4-FFF2-40B4-BE49-F238E27FC236}">
                <a16:creationId xmlns:a16="http://schemas.microsoft.com/office/drawing/2014/main" id="{B8823E9C-D854-B24C-A2EF-D223AD5505D8}"/>
              </a:ext>
            </a:extLst>
          </p:cNvPr>
          <p:cNvSpPr/>
          <p:nvPr/>
        </p:nvSpPr>
        <p:spPr>
          <a:xfrm rot="10800000" flipH="1">
            <a:off x="3830054" y="1853676"/>
            <a:ext cx="5273841" cy="2678218"/>
          </a:xfrm>
          <a:prstGeom prst="chevron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hevron 34">
            <a:extLst>
              <a:ext uri="{FF2B5EF4-FFF2-40B4-BE49-F238E27FC236}">
                <a16:creationId xmlns:a16="http://schemas.microsoft.com/office/drawing/2014/main" id="{C5E649BF-D855-BA4C-9690-68AD64736153}"/>
              </a:ext>
            </a:extLst>
          </p:cNvPr>
          <p:cNvSpPr/>
          <p:nvPr/>
        </p:nvSpPr>
        <p:spPr>
          <a:xfrm rot="10800000" flipH="1">
            <a:off x="228757" y="2231985"/>
            <a:ext cx="4551910" cy="1946543"/>
          </a:xfrm>
          <a:prstGeom prst="chevron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F3E442-63E7-724B-8DB8-41F2FC1911F8}"/>
              </a:ext>
            </a:extLst>
          </p:cNvPr>
          <p:cNvSpPr txBox="1"/>
          <p:nvPr/>
        </p:nvSpPr>
        <p:spPr>
          <a:xfrm>
            <a:off x="228757" y="149587"/>
            <a:ext cx="2537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sz="2400" b="1" dirty="0" err="1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Quality</a:t>
            </a:r>
            <a:r>
              <a:rPr lang="fr-FR" sz="2400" b="1" dirty="0">
                <a:solidFill>
                  <a:prstClr val="white"/>
                </a:solidFill>
                <a:latin typeface="SF UI Display Heavy" pitchFamily="2" charset="0"/>
                <a:ea typeface="SF UI Display Heavy" pitchFamily="2" charset="0"/>
              </a:rPr>
              <a:t> and CSR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05504B-6E56-AC46-A122-769B706FA870}"/>
              </a:ext>
            </a:extLst>
          </p:cNvPr>
          <p:cNvSpPr txBox="1"/>
          <p:nvPr/>
        </p:nvSpPr>
        <p:spPr>
          <a:xfrm>
            <a:off x="228757" y="943907"/>
            <a:ext cx="68432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800" b="1" dirty="0">
                <a:solidFill>
                  <a:prstClr val="white"/>
                </a:solidFill>
                <a:latin typeface="SF UI Display" pitchFamily="2" charset="0"/>
                <a:ea typeface="SF UI Display" pitchFamily="2" charset="0"/>
              </a:rPr>
              <a:t>A COMMITTED GROUP</a:t>
            </a:r>
          </a:p>
          <a:p>
            <a:pPr lvl="0">
              <a:defRPr/>
            </a:pP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With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</a:t>
            </a:r>
            <a:r>
              <a:rPr lang="fr-FR" sz="1600" dirty="0" err="1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strong</a:t>
            </a:r>
            <a:r>
              <a:rPr lang="fr-FR" sz="1600" dirty="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rPr>
              <a:t> values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93F0C7-8EE6-C14F-B4B4-10B688FB4973}"/>
              </a:ext>
            </a:extLst>
          </p:cNvPr>
          <p:cNvSpPr txBox="1"/>
          <p:nvPr/>
        </p:nvSpPr>
        <p:spPr>
          <a:xfrm>
            <a:off x="181452" y="1853676"/>
            <a:ext cx="494197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9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OUR QUALITY COMMITMENTS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A3FE064-142E-B446-BE13-643449ACD2AE}"/>
              </a:ext>
            </a:extLst>
          </p:cNvPr>
          <p:cNvSpPr txBox="1"/>
          <p:nvPr/>
        </p:nvSpPr>
        <p:spPr>
          <a:xfrm>
            <a:off x="3742509" y="1465728"/>
            <a:ext cx="556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B6C900"/>
                </a:solidFill>
                <a:latin typeface="SF UI Display" pitchFamily="2" charset="0"/>
                <a:ea typeface="SF UI Display" pitchFamily="2" charset="0"/>
              </a:rPr>
              <a:t>CORPORATE SOCIAL RESPONSABILITY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6C84EBF-84AE-204C-AB55-132B42DA81EF}"/>
              </a:ext>
            </a:extLst>
          </p:cNvPr>
          <p:cNvSpPr txBox="1"/>
          <p:nvPr/>
        </p:nvSpPr>
        <p:spPr>
          <a:xfrm>
            <a:off x="5123424" y="1997844"/>
            <a:ext cx="3890091" cy="2414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lvl="0" algn="l">
              <a:lnSpc>
                <a:spcPct val="110000"/>
              </a:lnSpc>
            </a:pPr>
            <a:r>
              <a:rPr lang="fr-FR" b="1" dirty="0">
                <a:solidFill>
                  <a:prstClr val="black"/>
                </a:solidFill>
                <a:latin typeface="SF Compact Display Black" panose="020B0504030202060204" pitchFamily="34" charset="77"/>
                <a:cs typeface="Arial" panose="020B0604020202020204" pitchFamily="34" charset="0"/>
              </a:rPr>
              <a:t>SUSTAINABLE DEVELOPMENT </a:t>
            </a:r>
          </a:p>
          <a:p>
            <a:pPr lvl="0" algn="l">
              <a:lnSpc>
                <a:spcPct val="110000"/>
              </a:lnSpc>
            </a:pPr>
            <a:r>
              <a:rPr lang="fr-FR" b="1" dirty="0">
                <a:solidFill>
                  <a:prstClr val="black"/>
                </a:solidFill>
                <a:latin typeface="SF Compact Display Black" panose="020B0504030202060204" pitchFamily="34" charset="77"/>
                <a:cs typeface="Arial" panose="020B0604020202020204" pitchFamily="34" charset="0"/>
              </a:rPr>
              <a:t>AND ECOLOGY</a:t>
            </a:r>
          </a:p>
          <a:p>
            <a:pPr lvl="0" algn="l">
              <a:lnSpc>
                <a:spcPct val="110000"/>
              </a:lnSpc>
            </a:pPr>
            <a:r>
              <a:rPr lang="fr-FR" sz="1200" dirty="0" err="1">
                <a:solidFill>
                  <a:prstClr val="black"/>
                </a:solidFill>
                <a:cs typeface="Arial" panose="020B0604020202020204" pitchFamily="34" charset="0"/>
              </a:rPr>
              <a:t>Environmental</a:t>
            </a:r>
            <a:r>
              <a:rPr lang="fr-FR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prstClr val="black"/>
                </a:solidFill>
                <a:cs typeface="Arial" panose="020B0604020202020204" pitchFamily="34" charset="0"/>
              </a:rPr>
              <a:t>policy</a:t>
            </a:r>
            <a:r>
              <a:rPr lang="fr-FR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</a:p>
          <a:p>
            <a:pPr lvl="0" algn="l">
              <a:lnSpc>
                <a:spcPct val="110000"/>
              </a:lnSpc>
            </a:pPr>
            <a:r>
              <a:rPr lang="fr-FR" sz="1200" dirty="0">
                <a:solidFill>
                  <a:prstClr val="black"/>
                </a:solidFill>
                <a:cs typeface="Arial" panose="020B0604020202020204" pitchFamily="34" charset="0"/>
              </a:rPr>
              <a:t>(</a:t>
            </a:r>
            <a:r>
              <a:rPr lang="fr-FR" sz="1200" dirty="0" err="1">
                <a:solidFill>
                  <a:prstClr val="black"/>
                </a:solidFill>
                <a:cs typeface="Arial" panose="020B0604020202020204" pitchFamily="34" charset="0"/>
              </a:rPr>
              <a:t>reduction</a:t>
            </a:r>
            <a:r>
              <a:rPr lang="fr-FR" sz="1200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fr-FR" sz="1200" dirty="0" err="1">
                <a:solidFill>
                  <a:prstClr val="black"/>
                </a:solidFill>
                <a:cs typeface="Arial" panose="020B0604020202020204" pitchFamily="34" charset="0"/>
              </a:rPr>
              <a:t>energy</a:t>
            </a:r>
            <a:r>
              <a:rPr lang="fr-FR" sz="1200" dirty="0">
                <a:solidFill>
                  <a:prstClr val="black"/>
                </a:solidFill>
                <a:cs typeface="Arial" panose="020B0604020202020204" pitchFamily="34" charset="0"/>
              </a:rPr>
              <a:t>, CO2 and </a:t>
            </a:r>
            <a:r>
              <a:rPr lang="fr-FR" sz="1200" dirty="0" err="1">
                <a:solidFill>
                  <a:prstClr val="black"/>
                </a:solidFill>
                <a:cs typeface="Arial" panose="020B0604020202020204" pitchFamily="34" charset="0"/>
              </a:rPr>
              <a:t>waste</a:t>
            </a:r>
            <a:endParaRPr lang="fr-FR" sz="12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0" algn="l">
              <a:lnSpc>
                <a:spcPct val="110000"/>
              </a:lnSpc>
            </a:pPr>
            <a:endParaRPr kumimoji="0" lang="fr-FR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Compact Display Black" panose="020B0504030202060204" pitchFamily="34" charset="77"/>
              <a:ea typeface="SF UI Display Ultralight" pitchFamily="2" charset="0"/>
              <a:cs typeface="Arial" panose="020B0604020202020204" pitchFamily="34" charset="0"/>
            </a:endParaRPr>
          </a:p>
          <a:p>
            <a:pPr lvl="0" algn="l">
              <a:lnSpc>
                <a:spcPct val="110000"/>
              </a:lnSpc>
              <a:defRPr/>
            </a:pPr>
            <a:r>
              <a:rPr lang="fr-FR" b="1" dirty="0">
                <a:solidFill>
                  <a:prstClr val="black"/>
                </a:solidFill>
                <a:latin typeface="SF Compact Display Black" panose="020B0504030202060204" pitchFamily="34" charset="77"/>
                <a:cs typeface="Arial" panose="020B0604020202020204" pitchFamily="34" charset="0"/>
              </a:rPr>
              <a:t>SUPPLIER CODE OF CONDUCT</a:t>
            </a:r>
          </a:p>
          <a:p>
            <a:pPr lvl="0" algn="l">
              <a:lnSpc>
                <a:spcPct val="110000"/>
              </a:lnSpc>
            </a:pPr>
            <a:r>
              <a:rPr lang="fr-FR" sz="1200" dirty="0" err="1">
                <a:solidFill>
                  <a:prstClr val="black"/>
                </a:solidFill>
                <a:cs typeface="Arial" panose="020B0604020202020204" pitchFamily="34" charset="0"/>
              </a:rPr>
              <a:t>Ethics</a:t>
            </a:r>
            <a:r>
              <a:rPr lang="fr-FR" sz="1200" dirty="0">
                <a:solidFill>
                  <a:prstClr val="black"/>
                </a:solidFill>
                <a:cs typeface="Arial" panose="020B0604020202020204" pitchFamily="34" charset="0"/>
              </a:rPr>
              <a:t> and </a:t>
            </a:r>
            <a:r>
              <a:rPr lang="fr-FR" sz="1200" dirty="0" err="1">
                <a:solidFill>
                  <a:prstClr val="black"/>
                </a:solidFill>
                <a:cs typeface="Arial" panose="020B0604020202020204" pitchFamily="34" charset="0"/>
              </a:rPr>
              <a:t>prevention</a:t>
            </a:r>
            <a:endParaRPr lang="fr-FR" sz="12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0" marR="0" lvl="0" indent="0" algn="l" defTabSz="71323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Compact Display Black" panose="020B0504030202060204" pitchFamily="34" charset="77"/>
              <a:ea typeface="SF UI Display Ultralight" pitchFamily="2" charset="0"/>
              <a:cs typeface="Arial" panose="020B0604020202020204" pitchFamily="34" charset="0"/>
            </a:endParaRPr>
          </a:p>
          <a:p>
            <a:pPr lvl="0" algn="l">
              <a:lnSpc>
                <a:spcPct val="110000"/>
              </a:lnSpc>
            </a:pPr>
            <a:r>
              <a:rPr lang="fr-FR" b="1" dirty="0">
                <a:solidFill>
                  <a:prstClr val="black"/>
                </a:solidFill>
                <a:latin typeface="SF Compact Display Black" panose="020B0504030202060204" pitchFamily="34" charset="77"/>
                <a:cs typeface="Arial" panose="020B0604020202020204" pitchFamily="34" charset="0"/>
              </a:rPr>
              <a:t>SOCIAL ENGAGEMENT AND ENTREPRENEURIAL POLICY</a:t>
            </a:r>
          </a:p>
          <a:p>
            <a:pPr lvl="0" algn="l">
              <a:lnSpc>
                <a:spcPct val="110000"/>
              </a:lnSpc>
            </a:pPr>
            <a:r>
              <a:rPr lang="fr-FR" sz="1200" dirty="0">
                <a:solidFill>
                  <a:prstClr val="black"/>
                </a:solidFill>
                <a:cs typeface="Arial" panose="020B0604020202020204" pitchFamily="34" charset="0"/>
              </a:rPr>
              <a:t>Respect for </a:t>
            </a:r>
            <a:r>
              <a:rPr lang="fr-FR" sz="1200" dirty="0" err="1">
                <a:solidFill>
                  <a:prstClr val="black"/>
                </a:solidFill>
                <a:cs typeface="Arial" panose="020B0604020202020204" pitchFamily="34" charset="0"/>
              </a:rPr>
              <a:t>human</a:t>
            </a:r>
            <a:r>
              <a:rPr lang="fr-FR" sz="1200" dirty="0">
                <a:solidFill>
                  <a:prstClr val="black"/>
                </a:solidFill>
                <a:cs typeface="Arial" panose="020B0604020202020204" pitchFamily="34" charset="0"/>
              </a:rPr>
              <a:t> and </a:t>
            </a:r>
            <a:r>
              <a:rPr lang="fr-FR" sz="1200" dirty="0" err="1">
                <a:solidFill>
                  <a:prstClr val="black"/>
                </a:solidFill>
                <a:cs typeface="Arial" panose="020B0604020202020204" pitchFamily="34" charset="0"/>
              </a:rPr>
              <a:t>children's</a:t>
            </a:r>
            <a:r>
              <a:rPr lang="fr-FR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prstClr val="black"/>
                </a:solidFill>
                <a:cs typeface="Arial" panose="020B0604020202020204" pitchFamily="34" charset="0"/>
              </a:rPr>
              <a:t>rights</a:t>
            </a:r>
            <a:endParaRPr lang="fr-FR" sz="12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0" algn="l">
              <a:lnSpc>
                <a:spcPct val="110000"/>
              </a:lnSpc>
            </a:pPr>
            <a:r>
              <a:rPr lang="fr-FR" sz="1200" dirty="0" err="1">
                <a:solidFill>
                  <a:prstClr val="black"/>
                </a:solidFill>
                <a:cs typeface="Arial" panose="020B0604020202020204" pitchFamily="34" charset="0"/>
              </a:rPr>
              <a:t>Health</a:t>
            </a:r>
            <a:r>
              <a:rPr lang="fr-FR" sz="1200" dirty="0">
                <a:solidFill>
                  <a:prstClr val="black"/>
                </a:solidFill>
                <a:cs typeface="Arial" panose="020B0604020202020204" pitchFamily="34" charset="0"/>
              </a:rPr>
              <a:t> and </a:t>
            </a:r>
            <a:r>
              <a:rPr lang="fr-FR" sz="1200" dirty="0" err="1">
                <a:solidFill>
                  <a:prstClr val="black"/>
                </a:solidFill>
                <a:cs typeface="Arial" panose="020B0604020202020204" pitchFamily="34" charset="0"/>
              </a:rPr>
              <a:t>security</a:t>
            </a:r>
            <a:endParaRPr lang="fr-FR" sz="12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F4154D6-6F00-3B42-942C-54D03F68BBAE}"/>
              </a:ext>
            </a:extLst>
          </p:cNvPr>
          <p:cNvSpPr txBox="1"/>
          <p:nvPr/>
        </p:nvSpPr>
        <p:spPr>
          <a:xfrm>
            <a:off x="1190176" y="2384707"/>
            <a:ext cx="3424833" cy="1711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400">
                <a:solidFill>
                  <a:prstClr val="white"/>
                </a:solidFill>
                <a:latin typeface="SF Compact Display Light" panose="020B0304030202060204" pitchFamily="34" charset="77"/>
                <a:ea typeface="SF UI Display Ultralight" pitchFamily="2" charset="0"/>
              </a:defRPr>
            </a:lvl1pPr>
          </a:lstStyle>
          <a:p>
            <a:pPr lvl="0" algn="l">
              <a:lnSpc>
                <a:spcPct val="110000"/>
              </a:lnSpc>
            </a:pPr>
            <a:r>
              <a:rPr lang="fr-FR" b="1" dirty="0">
                <a:solidFill>
                  <a:schemeClr val="tx1"/>
                </a:solidFill>
                <a:latin typeface="SF Compact Display Black" panose="020B0504030202060204" pitchFamily="34" charset="77"/>
                <a:cs typeface="Arial" panose="020B0604020202020204" pitchFamily="34" charset="0"/>
              </a:rPr>
              <a:t>STANDARDS EXPECTECTATIONS</a:t>
            </a:r>
          </a:p>
          <a:p>
            <a:pPr lvl="0" algn="l"/>
            <a:r>
              <a:rPr lang="fr-FR" sz="1200" dirty="0">
                <a:solidFill>
                  <a:schemeClr val="tx1"/>
                </a:solidFill>
                <a:cs typeface="Arial" panose="020B0604020202020204" pitchFamily="34" charset="0"/>
              </a:rPr>
              <a:t>CE, NF, CPR, Marine certification</a:t>
            </a:r>
          </a:p>
          <a:p>
            <a:pPr lvl="0" algn="l"/>
            <a:endParaRPr lang="fr-FR" sz="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vl="0" algn="l"/>
            <a:r>
              <a:rPr lang="fr-FR" b="1" dirty="0">
                <a:solidFill>
                  <a:schemeClr val="tx1"/>
                </a:solidFill>
                <a:latin typeface="SF Compact Display Black" panose="020B0504030202060204" pitchFamily="34" charset="77"/>
                <a:cs typeface="Arial" panose="020B0604020202020204" pitchFamily="34" charset="0"/>
              </a:rPr>
              <a:t>QUALITY &amp; PROCESS </a:t>
            </a:r>
          </a:p>
          <a:p>
            <a:pPr lvl="0" algn="l">
              <a:lnSpc>
                <a:spcPct val="110000"/>
              </a:lnSpc>
            </a:pPr>
            <a:r>
              <a:rPr lang="fr-FR" sz="1200" dirty="0">
                <a:solidFill>
                  <a:schemeClr val="tx1"/>
                </a:solidFill>
                <a:cs typeface="Arial" panose="020B0604020202020204" pitchFamily="34" charset="0"/>
              </a:rPr>
              <a:t>ISO 9001</a:t>
            </a:r>
          </a:p>
          <a:p>
            <a:pPr lvl="0" algn="l">
              <a:lnSpc>
                <a:spcPct val="110000"/>
              </a:lnSpc>
            </a:pPr>
            <a:endParaRPr lang="fr-FR" sz="400" b="1" dirty="0">
              <a:solidFill>
                <a:schemeClr val="tx1"/>
              </a:solidFill>
              <a:latin typeface="SF Compact Display Black" panose="020B0504030202060204" pitchFamily="34" charset="77"/>
              <a:cs typeface="Arial" panose="020B0604020202020204" pitchFamily="34" charset="0"/>
            </a:endParaRPr>
          </a:p>
          <a:p>
            <a:pPr lvl="0" algn="l">
              <a:lnSpc>
                <a:spcPct val="110000"/>
              </a:lnSpc>
            </a:pPr>
            <a:r>
              <a:rPr lang="fr-FR" b="1" dirty="0">
                <a:solidFill>
                  <a:schemeClr val="tx1"/>
                </a:solidFill>
                <a:latin typeface="SF Compact Display Black" panose="020B0504030202060204" pitchFamily="34" charset="77"/>
                <a:cs typeface="Arial" panose="020B0604020202020204" pitchFamily="34" charset="0"/>
              </a:rPr>
              <a:t>OUR PRODUCTS CERTIFICATIONS</a:t>
            </a:r>
            <a:endParaRPr lang="fr-FR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vl="0" algn="l"/>
            <a:r>
              <a:rPr lang="fr-FR" sz="1200" dirty="0" err="1">
                <a:solidFill>
                  <a:schemeClr val="tx1"/>
                </a:solidFill>
                <a:cs typeface="Arial" panose="020B0604020202020204" pitchFamily="34" charset="0"/>
              </a:rPr>
              <a:t>Independant</a:t>
            </a:r>
            <a:r>
              <a:rPr lang="fr-FR" sz="1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cs typeface="Arial" panose="020B0604020202020204" pitchFamily="34" charset="0"/>
              </a:rPr>
              <a:t>laboratories</a:t>
            </a:r>
            <a:r>
              <a:rPr lang="fr-FR" sz="1200" dirty="0">
                <a:solidFill>
                  <a:schemeClr val="tx1"/>
                </a:solidFill>
                <a:cs typeface="Arial" panose="020B0604020202020204" pitchFamily="34" charset="0"/>
              </a:rPr>
              <a:t>  :</a:t>
            </a:r>
          </a:p>
          <a:p>
            <a:pPr lvl="0" algn="l"/>
            <a:r>
              <a:rPr lang="fr-FR" sz="1200" dirty="0">
                <a:solidFill>
                  <a:schemeClr val="tx1"/>
                </a:solidFill>
                <a:cs typeface="Arial" panose="020B0604020202020204" pitchFamily="34" charset="0"/>
              </a:rPr>
              <a:t>LCIE, DELTA FORCE, ETL, 3P, ...)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401CDA-4CAF-5C44-B902-45BE296F962A}"/>
              </a:ext>
            </a:extLst>
          </p:cNvPr>
          <p:cNvSpPr/>
          <p:nvPr/>
        </p:nvSpPr>
        <p:spPr>
          <a:xfrm>
            <a:off x="3830053" y="4654640"/>
            <a:ext cx="52738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Corporate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 Social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Responsibility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 (CSR)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policy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is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 at the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heart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 of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our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Group's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strategy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. It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is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based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 on the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implementation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 of a set of values,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principles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, standards and actions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respectful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 of the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environment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 and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ethical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 business </a:t>
            </a:r>
            <a:r>
              <a:rPr lang="fr-FR" sz="1000" dirty="0" err="1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conduct</a:t>
            </a:r>
            <a:r>
              <a:rPr lang="fr-FR" sz="1000" dirty="0">
                <a:solidFill>
                  <a:schemeClr val="bg1"/>
                </a:solidFill>
                <a:latin typeface="SF Compact Display Light" panose="020B0304030202060204" pitchFamily="34" charset="77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FF262489-643B-4148-AFD0-17E7F88375B7}"/>
              </a:ext>
            </a:extLst>
          </p:cNvPr>
          <p:cNvSpPr/>
          <p:nvPr/>
        </p:nvSpPr>
        <p:spPr>
          <a:xfrm rot="10800000" flipH="1">
            <a:off x="-590244" y="2143313"/>
            <a:ext cx="1295243" cy="2098942"/>
          </a:xfrm>
          <a:prstGeom prst="chevron">
            <a:avLst>
              <a:gd name="adj" fmla="val 74771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41">
            <a:hlinkClick r:id="rId3"/>
            <a:extLst>
              <a:ext uri="{FF2B5EF4-FFF2-40B4-BE49-F238E27FC236}">
                <a16:creationId xmlns:a16="http://schemas.microsoft.com/office/drawing/2014/main" id="{C20431B4-D75A-8F44-A7BC-239F4C81ACE8}"/>
              </a:ext>
            </a:extLst>
          </p:cNvPr>
          <p:cNvSpPr>
            <a:spLocks/>
          </p:cNvSpPr>
          <p:nvPr/>
        </p:nvSpPr>
        <p:spPr bwMode="auto">
          <a:xfrm>
            <a:off x="8455884" y="5361948"/>
            <a:ext cx="101798" cy="81558"/>
          </a:xfrm>
          <a:custGeom>
            <a:avLst/>
            <a:gdLst>
              <a:gd name="T0" fmla="*/ 1704605 w 21600"/>
              <a:gd name="T1" fmla="*/ 1088588 h 21600"/>
              <a:gd name="T2" fmla="*/ 1704605 w 21600"/>
              <a:gd name="T3" fmla="*/ 1088588 h 21600"/>
              <a:gd name="T4" fmla="*/ 1704605 w 21600"/>
              <a:gd name="T5" fmla="*/ 1088588 h 21600"/>
              <a:gd name="T6" fmla="*/ 1704605 w 21600"/>
              <a:gd name="T7" fmla="*/ 108858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0" name="Shape 42">
            <a:hlinkClick r:id="rId4"/>
            <a:extLst>
              <a:ext uri="{FF2B5EF4-FFF2-40B4-BE49-F238E27FC236}">
                <a16:creationId xmlns:a16="http://schemas.microsoft.com/office/drawing/2014/main" id="{15B62998-C215-EA4C-89BB-162F1B6F582D}"/>
              </a:ext>
            </a:extLst>
          </p:cNvPr>
          <p:cNvSpPr>
            <a:spLocks/>
          </p:cNvSpPr>
          <p:nvPr/>
        </p:nvSpPr>
        <p:spPr bwMode="auto">
          <a:xfrm>
            <a:off x="8279076" y="5349447"/>
            <a:ext cx="55959" cy="106561"/>
          </a:xfrm>
          <a:custGeom>
            <a:avLst/>
            <a:gdLst>
              <a:gd name="T0" fmla="*/ 516049 w 21600"/>
              <a:gd name="T1" fmla="*/ 1874864 h 21600"/>
              <a:gd name="T2" fmla="*/ 516049 w 21600"/>
              <a:gd name="T3" fmla="*/ 1874864 h 21600"/>
              <a:gd name="T4" fmla="*/ 516049 w 21600"/>
              <a:gd name="T5" fmla="*/ 1874864 h 21600"/>
              <a:gd name="T6" fmla="*/ 516049 w 21600"/>
              <a:gd name="T7" fmla="*/ 187486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1" name="Shape 43">
            <a:hlinkClick r:id="rId5"/>
            <a:extLst>
              <a:ext uri="{FF2B5EF4-FFF2-40B4-BE49-F238E27FC236}">
                <a16:creationId xmlns:a16="http://schemas.microsoft.com/office/drawing/2014/main" id="{43B5710F-8E7F-B148-B3D7-FC70D5535BEF}"/>
              </a:ext>
            </a:extLst>
          </p:cNvPr>
          <p:cNvSpPr>
            <a:spLocks/>
          </p:cNvSpPr>
          <p:nvPr/>
        </p:nvSpPr>
        <p:spPr bwMode="auto">
          <a:xfrm>
            <a:off x="8674959" y="5352423"/>
            <a:ext cx="63103" cy="100608"/>
          </a:xfrm>
          <a:custGeom>
            <a:avLst/>
            <a:gdLst>
              <a:gd name="T0" fmla="*/ 657488 w 21600"/>
              <a:gd name="T1" fmla="*/ 1657709 h 21600"/>
              <a:gd name="T2" fmla="*/ 657488 w 21600"/>
              <a:gd name="T3" fmla="*/ 1657709 h 21600"/>
              <a:gd name="T4" fmla="*/ 657488 w 21600"/>
              <a:gd name="T5" fmla="*/ 1657709 h 21600"/>
              <a:gd name="T6" fmla="*/ 657488 w 21600"/>
              <a:gd name="T7" fmla="*/ 165770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  <p:sp>
        <p:nvSpPr>
          <p:cNvPr id="22" name="Shape 44">
            <a:hlinkClick r:id="rId6"/>
            <a:extLst>
              <a:ext uri="{FF2B5EF4-FFF2-40B4-BE49-F238E27FC236}">
                <a16:creationId xmlns:a16="http://schemas.microsoft.com/office/drawing/2014/main" id="{2B07737A-61D5-0946-87B9-75E55A908196}"/>
              </a:ext>
            </a:extLst>
          </p:cNvPr>
          <p:cNvSpPr>
            <a:spLocks/>
          </p:cNvSpPr>
          <p:nvPr/>
        </p:nvSpPr>
        <p:spPr bwMode="auto">
          <a:xfrm>
            <a:off x="8851767" y="5363734"/>
            <a:ext cx="108347" cy="77986"/>
          </a:xfrm>
          <a:custGeom>
            <a:avLst/>
            <a:gdLst>
              <a:gd name="T0" fmla="*/ 1929618 w 21600"/>
              <a:gd name="T1" fmla="*/ 1001520 h 21600"/>
              <a:gd name="T2" fmla="*/ 1929618 w 21600"/>
              <a:gd name="T3" fmla="*/ 1001520 h 21600"/>
              <a:gd name="T4" fmla="*/ 1929618 w 21600"/>
              <a:gd name="T5" fmla="*/ 1001520 h 21600"/>
              <a:gd name="T6" fmla="*/ 1929618 w 21600"/>
              <a:gd name="T7" fmla="*/ 100152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7145" tIns="17145" rIns="17145" bIns="17145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4296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4756</TotalTime>
  <Words>1525</Words>
  <Application>Microsoft Macintosh PowerPoint</Application>
  <PresentationFormat>Affichage à l'écran (16:10)</PresentationFormat>
  <Paragraphs>558</Paragraphs>
  <Slides>39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39</vt:i4>
      </vt:variant>
    </vt:vector>
  </HeadingPairs>
  <TitlesOfParts>
    <vt:vector size="51" baseType="lpstr">
      <vt:lpstr>游ゴシック</vt:lpstr>
      <vt:lpstr>Arial</vt:lpstr>
      <vt:lpstr>Arial Black</vt:lpstr>
      <vt:lpstr>Calibri</vt:lpstr>
      <vt:lpstr>Calibri Light</vt:lpstr>
      <vt:lpstr>SF Compact Display</vt:lpstr>
      <vt:lpstr>SF Compact Display Black</vt:lpstr>
      <vt:lpstr>SF Compact Display Light</vt:lpstr>
      <vt:lpstr>SF UI Display</vt:lpstr>
      <vt:lpstr>SF UI Display Heavy</vt:lpstr>
      <vt:lpstr>SF UI Display Ultralight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Aurélie PEREZ</dc:creator>
  <cp:lastModifiedBy>Aurélie PEREZ</cp:lastModifiedBy>
  <cp:revision>359</cp:revision>
  <cp:lastPrinted>2018-07-05T13:16:58Z</cp:lastPrinted>
  <dcterms:created xsi:type="dcterms:W3CDTF">2018-05-22T16:00:15Z</dcterms:created>
  <dcterms:modified xsi:type="dcterms:W3CDTF">2018-07-17T15:00:46Z</dcterms:modified>
</cp:coreProperties>
</file>